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1" r:id="rId1"/>
  </p:sldMasterIdLst>
  <p:notesMasterIdLst>
    <p:notesMasterId r:id="rId44"/>
  </p:notesMasterIdLst>
  <p:handoutMasterIdLst>
    <p:handoutMasterId r:id="rId45"/>
  </p:handoutMasterIdLst>
  <p:sldIdLst>
    <p:sldId id="672" r:id="rId2"/>
    <p:sldId id="1300" r:id="rId3"/>
    <p:sldId id="1337" r:id="rId4"/>
    <p:sldId id="1338" r:id="rId5"/>
    <p:sldId id="1315" r:id="rId6"/>
    <p:sldId id="1316" r:id="rId7"/>
    <p:sldId id="1306" r:id="rId8"/>
    <p:sldId id="1252" r:id="rId9"/>
    <p:sldId id="1253" r:id="rId10"/>
    <p:sldId id="1321" r:id="rId11"/>
    <p:sldId id="1258" r:id="rId12"/>
    <p:sldId id="1339" r:id="rId13"/>
    <p:sldId id="1260" r:id="rId14"/>
    <p:sldId id="1261" r:id="rId15"/>
    <p:sldId id="1262" r:id="rId16"/>
    <p:sldId id="1303" r:id="rId17"/>
    <p:sldId id="1325" r:id="rId18"/>
    <p:sldId id="1330" r:id="rId19"/>
    <p:sldId id="1327" r:id="rId20"/>
    <p:sldId id="1266" r:id="rId21"/>
    <p:sldId id="1311" r:id="rId22"/>
    <p:sldId id="1335" r:id="rId23"/>
    <p:sldId id="1265" r:id="rId24"/>
    <p:sldId id="1336" r:id="rId25"/>
    <p:sldId id="1334" r:id="rId26"/>
    <p:sldId id="1331" r:id="rId27"/>
    <p:sldId id="1329" r:id="rId28"/>
    <p:sldId id="1332" r:id="rId29"/>
    <p:sldId id="1268" r:id="rId30"/>
    <p:sldId id="1313" r:id="rId31"/>
    <p:sldId id="1299" r:id="rId32"/>
    <p:sldId id="1269" r:id="rId33"/>
    <p:sldId id="1304" r:id="rId34"/>
    <p:sldId id="1285" r:id="rId35"/>
    <p:sldId id="1284" r:id="rId36"/>
    <p:sldId id="1296" r:id="rId37"/>
    <p:sldId id="1297" r:id="rId38"/>
    <p:sldId id="1287" r:id="rId39"/>
    <p:sldId id="1340" r:id="rId40"/>
    <p:sldId id="1341" r:id="rId41"/>
    <p:sldId id="1283" r:id="rId42"/>
    <p:sldId id="1317" r:id="rId43"/>
  </p:sldIdLst>
  <p:sldSz cx="9144000" cy="6858000" type="screen4x3"/>
  <p:notesSz cx="7315200" cy="9601200"/>
  <p:defaultTextStyle>
    <a:defPPr>
      <a:defRPr lang="en-US"/>
    </a:defPPr>
    <a:lvl1pPr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ctr" rtl="0" fontAlgn="base">
      <a:spcBef>
        <a:spcPct val="20000"/>
      </a:spcBef>
      <a:spcAft>
        <a:spcPct val="0"/>
      </a:spcAft>
      <a:buClr>
        <a:schemeClr val="hlink"/>
      </a:buClr>
      <a:buSzPct val="55000"/>
      <a:buFont typeface="Wingdings" pitchFamily="2" charset="2"/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8">
          <p15:clr>
            <a:srgbClr val="A4A3A4"/>
          </p15:clr>
        </p15:guide>
        <p15:guide id="2" pos="55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ndreas Haeberlen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EA8B00"/>
    <a:srgbClr val="00CC00"/>
    <a:srgbClr val="33CC33"/>
    <a:srgbClr val="FF3399"/>
    <a:srgbClr val="66FF33"/>
    <a:srgbClr val="FFCC99"/>
    <a:srgbClr val="FF3300"/>
    <a:srgbClr val="FFFF00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73" autoAdjust="0"/>
    <p:restoredTop sz="85942" autoAdjust="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>
        <p:guide orient="horz" pos="3888"/>
        <p:guide pos="55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-3492" y="-10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6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endParaRPr lang="de-DE"/>
          </a:p>
        </p:txBody>
      </p:sp>
      <p:sp>
        <p:nvSpPr>
          <p:cNvPr id="5417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/>
            </a:lvl1pPr>
          </a:lstStyle>
          <a:p>
            <a:fld id="{66017A74-8498-4425-B905-56B59BE89ABC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62106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70265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37" y="1"/>
            <a:ext cx="3170264" cy="479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33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671" y="4561803"/>
            <a:ext cx="5365858" cy="431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3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2065"/>
            <a:ext cx="3170265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33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37" y="9122065"/>
            <a:ext cx="3170264" cy="47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ClrTx/>
              <a:buSzTx/>
              <a:buFontTx/>
              <a:buNone/>
              <a:defRPr sz="1200">
                <a:latin typeface="Arial" charset="0"/>
              </a:defRPr>
            </a:lvl1pPr>
          </a:lstStyle>
          <a:p>
            <a:fld id="{D37F8DB4-A4FF-4A8B-9A85-9B1874A58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7303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5691D3-A157-48F6-8FA0-A025F564B5A1}" type="slidenum">
              <a:rPr lang="en-US"/>
              <a:pPr/>
              <a:t>1</a:t>
            </a:fld>
            <a:endParaRPr lang="en-US"/>
          </a:p>
        </p:txBody>
      </p:sp>
      <p:sp>
        <p:nvSpPr>
          <p:cNvPr id="980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0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9351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4753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57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check link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724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check number</a:t>
            </a:r>
            <a:r>
              <a:rPr lang="en-US" baseline="0" dirty="0" smtClean="0"/>
              <a:t> of labs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58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118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17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8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992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static.guim.co.uk</a:t>
            </a:r>
            <a:r>
              <a:rPr lang="en-US" dirty="0" smtClean="0"/>
              <a:t>/sys-images/Guardian/Pix/pictures/2013/4/10/1365602225561/Self-driving-car-008.jpg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wpmedia.business.financialpost.com</a:t>
            </a:r>
            <a:r>
              <a:rPr lang="en-US" dirty="0" smtClean="0"/>
              <a:t>/2014/09/</a:t>
            </a:r>
            <a:r>
              <a:rPr lang="en-US" dirty="0" err="1" smtClean="0"/>
              <a:t>apple-watch-features-apps.jpg?w</a:t>
            </a:r>
            <a:r>
              <a:rPr lang="en-US" dirty="0" smtClean="0"/>
              <a:t>=620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cdn.slashgear.com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-content/uploads/2013/02/google_glass_ui_leak_hero-820x420.jpg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oyster.ignimgs.com</a:t>
            </a:r>
            <a:r>
              <a:rPr lang="en-US" dirty="0" smtClean="0"/>
              <a:t>/</a:t>
            </a:r>
            <a:r>
              <a:rPr lang="en-US" dirty="0" err="1" smtClean="0"/>
              <a:t>wordpress</a:t>
            </a:r>
            <a:r>
              <a:rPr lang="en-US" dirty="0" smtClean="0"/>
              <a:t>/</a:t>
            </a:r>
            <a:r>
              <a:rPr lang="en-US" dirty="0" err="1" smtClean="0"/>
              <a:t>stg.ign.com</a:t>
            </a:r>
            <a:r>
              <a:rPr lang="en-US" dirty="0" smtClean="0"/>
              <a:t>/2014/09/0909141210a_1-720x405.jpg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11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093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are there more</a:t>
            </a:r>
            <a:r>
              <a:rPr lang="en-US" baseline="0" dirty="0" smtClean="0"/>
              <a:t> recent graphs?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295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2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7F8DB4-A4FF-4A8B-9A85-9B1874A58FC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44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9513" y="1990725"/>
            <a:ext cx="7793037" cy="990600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72F42-4DFA-4725-86F9-7594E4AB4EB5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5" name="Rectangle 111"/>
          <p:cNvSpPr>
            <a:spLocks noChangeArrowheads="1"/>
          </p:cNvSpPr>
          <p:nvPr userDrawn="1"/>
        </p:nvSpPr>
        <p:spPr bwMode="auto">
          <a:xfrm>
            <a:off x="304800" y="838200"/>
            <a:ext cx="787400" cy="3429000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110"/>
          <p:cNvSpPr>
            <a:spLocks noChangeShapeType="1"/>
          </p:cNvSpPr>
          <p:nvPr userDrawn="1"/>
        </p:nvSpPr>
        <p:spPr bwMode="auto">
          <a:xfrm>
            <a:off x="842963" y="1143000"/>
            <a:ext cx="0" cy="2895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63663" y="3944938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 flipV="1">
            <a:off x="201613" y="3011488"/>
            <a:ext cx="8693150" cy="55562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829261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2014 M. Canini</a:t>
            </a:r>
            <a:endParaRPr lang="en-GB" sz="900" dirty="0" smtClean="0"/>
          </a:p>
        </p:txBody>
      </p:sp>
      <p:pic>
        <p:nvPicPr>
          <p:cNvPr id="13" name="Picture 12" descr="UCL_mention_RVB_we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1167" y="249555"/>
            <a:ext cx="1111383" cy="1539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03F590D-1EE3-4679-BAB2-47D8C4772F51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3AAF25D-2282-4A01-B1B7-8122C6628E7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31800" y="622935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smtClean="0"/>
              <a:t>Université catholique de Louvain</a:t>
            </a:r>
            <a:endParaRPr lang="en-GB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495505-AA8D-4EA2-BB21-59D01CA866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43" name="Rectangle 27"/>
          <p:cNvSpPr>
            <a:spLocks noChangeArrowheads="1"/>
          </p:cNvSpPr>
          <p:nvPr/>
        </p:nvSpPr>
        <p:spPr bwMode="auto">
          <a:xfrm>
            <a:off x="495300" y="295275"/>
            <a:ext cx="457200" cy="1762125"/>
          </a:xfrm>
          <a:prstGeom prst="rect">
            <a:avLst/>
          </a:prstGeom>
          <a:gradFill rotWithShape="0">
            <a:gsLst>
              <a:gs pos="0">
                <a:srgbClr val="708FE6"/>
              </a:gs>
              <a:gs pos="100000">
                <a:srgbClr val="FFFFF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90824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969963" y="304800"/>
            <a:ext cx="7793037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</a:p>
        </p:txBody>
      </p:sp>
      <p:sp>
        <p:nvSpPr>
          <p:cNvPr id="290825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658938"/>
            <a:ext cx="7772400" cy="453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290828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/>
            </a:lvl1pPr>
          </a:lstStyle>
          <a:p>
            <a:fld id="{05072F42-4DFA-4725-86F9-7594E4AB4EB5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290827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1" y="6605588"/>
            <a:ext cx="288607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11" name="Rectangle 32"/>
          <p:cNvSpPr>
            <a:spLocks noChangeArrowheads="1"/>
          </p:cNvSpPr>
          <p:nvPr userDrawn="1"/>
        </p:nvSpPr>
        <p:spPr bwMode="auto">
          <a:xfrm>
            <a:off x="0" y="6605588"/>
            <a:ext cx="2764716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b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900" dirty="0" smtClean="0"/>
              <a:t>© 2014 M. Canini</a:t>
            </a:r>
            <a:endParaRPr lang="en-GB" sz="900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3" r:id="rId2"/>
    <p:sldLayoutId id="2147483657" r:id="rId3"/>
    <p:sldLayoutId id="2147483659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5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ites.google.com/site/uclingi2145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erso.uclouvain.be/marco.canini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iazza.com/uclouvain.be/fall2014/ingi2145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ecs.berkeley.edu/Pubs/TechRpts/2009/EECS-2009-28.pdf" TargetMode="External"/><Relationship Id="rId2" Type="http://schemas.openxmlformats.org/officeDocument/2006/relationships/hyperlink" Target="http://www.morganclaypool.com/doi/abs/10.2200/S00516ED2V01Y201306CAC02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smtClean="0"/>
              <a:t>INGI2145: CLOUD COMPUTING (Fall 2014)</a:t>
            </a:r>
            <a:endParaRPr lang="en-US" sz="3000" dirty="0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/>
          <a:p>
            <a:fld id="{8E567325-2963-4A7A-BA2E-40008A41508F}" type="slidenum">
              <a:rPr lang="en-GB"/>
              <a:pPr/>
              <a:t>1</a:t>
            </a:fld>
            <a:endParaRPr lang="en-GB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396947" y="5418736"/>
            <a:ext cx="6351587" cy="1150937"/>
          </a:xfrm>
        </p:spPr>
        <p:txBody>
          <a:bodyPr/>
          <a:lstStyle/>
          <a:p>
            <a:r>
              <a:rPr lang="en-US" sz="2000" dirty="0" smtClean="0"/>
              <a:t>Introduction</a:t>
            </a:r>
            <a:br>
              <a:rPr lang="en-US" sz="2000" dirty="0" smtClean="0"/>
            </a:br>
            <a:endParaRPr lang="en-US" sz="1000" dirty="0" smtClean="0"/>
          </a:p>
          <a:p>
            <a:r>
              <a:rPr lang="en-US" sz="2000" dirty="0" smtClean="0"/>
              <a:t>18 September 2014</a:t>
            </a:r>
          </a:p>
        </p:txBody>
      </p:sp>
      <p:pic>
        <p:nvPicPr>
          <p:cNvPr id="7" name="Picture 6" descr="800px-Cumulus_clouds_panoram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7775" y="3219450"/>
            <a:ext cx="6734175" cy="2166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318935" y="6363939"/>
            <a:ext cx="4121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dirty="0"/>
              <a:t>Lecture slides adapted from </a:t>
            </a:r>
            <a:r>
              <a:rPr lang="en-US" sz="1000" dirty="0" err="1" smtClean="0"/>
              <a:t>Upenn</a:t>
            </a:r>
            <a:r>
              <a:rPr lang="en-US" sz="1000" dirty="0" smtClean="0"/>
              <a:t> NETS212 </a:t>
            </a:r>
            <a:r>
              <a:rPr lang="en-US" sz="1000" dirty="0"/>
              <a:t>by </a:t>
            </a:r>
            <a:r>
              <a:rPr lang="en-US" sz="1000" dirty="0" smtClean="0"/>
              <a:t>A. </a:t>
            </a:r>
            <a:r>
              <a:rPr lang="en-US" sz="1000" dirty="0" err="1" smtClean="0"/>
              <a:t>Haeberlen</a:t>
            </a:r>
            <a:r>
              <a:rPr lang="en-US" sz="1000" dirty="0" smtClean="0"/>
              <a:t>, Z. Ives</a:t>
            </a:r>
            <a:br>
              <a:rPr lang="en-US" sz="1000" dirty="0" smtClean="0"/>
            </a:br>
            <a:r>
              <a:rPr lang="en-US" sz="1000" dirty="0" smtClean="0"/>
              <a:t>Reproduced </a:t>
            </a:r>
            <a:r>
              <a:rPr lang="en-US" sz="1000" dirty="0"/>
              <a:t>with </a:t>
            </a:r>
            <a:r>
              <a:rPr lang="en-US" sz="1000" dirty="0" smtClean="0"/>
              <a:t>permission</a:t>
            </a:r>
            <a:endParaRPr lang="en-US" sz="1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 size everything?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4098663"/>
            <a:ext cx="7772400" cy="2441985"/>
          </a:xfrm>
        </p:spPr>
        <p:txBody>
          <a:bodyPr/>
          <a:lstStyle/>
          <a:p>
            <a:r>
              <a:rPr lang="en-US" smtClean="0"/>
              <a:t>Will the search engine with the most data have the best results?</a:t>
            </a:r>
          </a:p>
          <a:p>
            <a:pPr lvl="1"/>
            <a:r>
              <a:rPr lang="en-US" smtClean="0"/>
              <a:t>Not necessarily - consider the above example from 2010</a:t>
            </a:r>
          </a:p>
          <a:p>
            <a:pPr lvl="1"/>
            <a:r>
              <a:rPr lang="en-US" smtClean="0"/>
              <a:t>Search engines can crawl different sets of pages, and can rank them differently</a:t>
            </a:r>
          </a:p>
          <a:p>
            <a:pPr lvl="1"/>
            <a:r>
              <a:rPr lang="en-US" smtClean="0"/>
              <a:t>What does this mean in the long term?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10</a:t>
            </a:fld>
            <a:endParaRPr lang="en-GB"/>
          </a:p>
        </p:txBody>
      </p:sp>
      <p:pic>
        <p:nvPicPr>
          <p:cNvPr id="6" name="Picture 5" descr="googl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523" y="1461091"/>
            <a:ext cx="2772774" cy="2411662"/>
          </a:xfrm>
          <a:prstGeom prst="rect">
            <a:avLst/>
          </a:prstGeom>
        </p:spPr>
      </p:pic>
      <p:pic>
        <p:nvPicPr>
          <p:cNvPr id="7" name="Picture 6" descr="yaho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98662" y="1473798"/>
            <a:ext cx="2786233" cy="2398955"/>
          </a:xfrm>
          <a:prstGeom prst="rect">
            <a:avLst/>
          </a:prstGeom>
        </p:spPr>
      </p:pic>
      <p:pic>
        <p:nvPicPr>
          <p:cNvPr id="9" name="Picture 8" descr="marketshar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0569" y="1473797"/>
            <a:ext cx="1950259" cy="1302399"/>
          </a:xfrm>
          <a:prstGeom prst="rect">
            <a:avLst/>
          </a:prstGeom>
        </p:spPr>
      </p:pic>
      <p:pic>
        <p:nvPicPr>
          <p:cNvPr id="10" name="Picture 9" descr="marketshare2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91973" y="2775472"/>
            <a:ext cx="1537840" cy="1108039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 bwMode="auto">
          <a:xfrm>
            <a:off x="3162747" y="1032735"/>
            <a:ext cx="1065007" cy="698709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0" rtlCol="0" anchor="ctr"/>
          <a:lstStyle/>
          <a:p>
            <a:pPr algn="ctr"/>
            <a:r>
              <a:rPr lang="en-US" sz="1600" smtClean="0"/>
              <a:t>27B pages</a:t>
            </a:r>
            <a:endParaRPr lang="en-US" sz="1600"/>
          </a:p>
        </p:txBody>
      </p:sp>
      <p:sp>
        <p:nvSpPr>
          <p:cNvPr id="12" name="Oval Callout 11"/>
          <p:cNvSpPr/>
          <p:nvPr/>
        </p:nvSpPr>
        <p:spPr bwMode="auto">
          <a:xfrm flipH="1">
            <a:off x="5077606" y="1183340"/>
            <a:ext cx="1818043" cy="722019"/>
          </a:xfrm>
          <a:prstGeom prst="wedgeEllipseCallout">
            <a:avLst/>
          </a:prstGeom>
          <a:solidFill>
            <a:schemeClr val="accent1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tIns="0" rtlCol="0" anchor="ctr"/>
          <a:lstStyle/>
          <a:p>
            <a:pPr algn="ctr"/>
            <a:r>
              <a:rPr lang="en-US" sz="1600" smtClean="0"/>
              <a:t>52B pages</a:t>
            </a:r>
            <a:br>
              <a:rPr lang="en-US" sz="1600" smtClean="0"/>
            </a:br>
            <a:r>
              <a:rPr lang="en-US" sz="1600" smtClean="0"/>
              <a:t>(2x Google)</a:t>
            </a:r>
            <a:endParaRPr lang="en-US" sz="1600"/>
          </a:p>
        </p:txBody>
      </p:sp>
      <p:sp>
        <p:nvSpPr>
          <p:cNvPr id="13" name="TextBox 12"/>
          <p:cNvSpPr txBox="1"/>
          <p:nvPr/>
        </p:nvSpPr>
        <p:spPr>
          <a:xfrm>
            <a:off x="7410944" y="1204858"/>
            <a:ext cx="1069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Market share</a:t>
            </a:r>
            <a:endParaRPr lang="en-US" sz="120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6238076" y="2690480"/>
            <a:ext cx="55964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Sources: worldwidewebsize.com, 9/8/2010; http://marketshare.hitslink.com/search-engine-market-share.aspx?qprid=4</a:t>
            </a:r>
            <a:endParaRPr lang="en-US" sz="80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does it work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pre-crawls and </a:t>
            </a:r>
            <a:r>
              <a:rPr lang="en-US" smtClean="0"/>
              <a:t>analyzes </a:t>
            </a:r>
            <a:br>
              <a:rPr lang="en-US" smtClean="0"/>
            </a:br>
            <a:r>
              <a:rPr lang="en-US" smtClean="0"/>
              <a:t>millions of </a:t>
            </a:r>
            <a:r>
              <a:rPr lang="en-US" dirty="0" smtClean="0"/>
              <a:t>images – builds </a:t>
            </a:r>
            <a:r>
              <a:rPr lang="en-US" dirty="0" smtClean="0">
                <a:solidFill>
                  <a:srgbClr val="FF9900"/>
                </a:solidFill>
              </a:rPr>
              <a:t>models</a:t>
            </a:r>
          </a:p>
          <a:p>
            <a:pPr lvl="1">
              <a:buNone/>
            </a:pPr>
            <a:endParaRPr lang="en-US" dirty="0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smtClean="0"/>
          </a:p>
          <a:p>
            <a:pPr lvl="1"/>
            <a:endParaRPr lang="en-US" dirty="0" smtClean="0"/>
          </a:p>
          <a:p>
            <a:r>
              <a:rPr lang="en-US" smtClean="0"/>
              <a:t>Another example: Google </a:t>
            </a:r>
            <a:r>
              <a:rPr lang="en-US" dirty="0" smtClean="0"/>
              <a:t>&amp; </a:t>
            </a:r>
            <a:r>
              <a:rPr lang="en-US" smtClean="0"/>
              <a:t>Bing Translate</a:t>
            </a:r>
            <a:endParaRPr lang="en-US" dirty="0" smtClean="0"/>
          </a:p>
          <a:p>
            <a:pPr lvl="1"/>
            <a:r>
              <a:rPr lang="en-US" dirty="0" smtClean="0"/>
              <a:t>Model how </a:t>
            </a:r>
            <a:r>
              <a:rPr lang="en-US" smtClean="0"/>
              <a:t>phrases in </a:t>
            </a:r>
            <a:r>
              <a:rPr lang="en-US" dirty="0" smtClean="0"/>
              <a:t>one language </a:t>
            </a:r>
            <a:r>
              <a:rPr lang="en-US" smtClean="0"/>
              <a:t>map to </a:t>
            </a:r>
            <a:r>
              <a:rPr lang="en-US" dirty="0" smtClean="0"/>
              <a:t>phrases in </a:t>
            </a:r>
            <a:r>
              <a:rPr lang="en-US" smtClean="0"/>
              <a:t>another language, by </a:t>
            </a:r>
            <a:r>
              <a:rPr lang="en-US" dirty="0" smtClean="0"/>
              <a:t>cross-comparing many, many translated docs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10242" name="Picture 2" descr="C:\Users\zives\AppData\Local\Microsoft\Windows\Temporary Internet Files\Content.IE5\5R4DZA0P\MC900311198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5662" y="665470"/>
            <a:ext cx="1812925" cy="1571625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8601" y="3010742"/>
            <a:ext cx="7380000" cy="15981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are valuable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02" y="1346495"/>
            <a:ext cx="6001045" cy="50834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104" y="1526776"/>
            <a:ext cx="6012000" cy="5092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16" y="1269934"/>
            <a:ext cx="6012000" cy="50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5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Data-centric computing is pervasive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Today, Google and Friends aren't the only "Big Data" players</a:t>
            </a:r>
          </a:p>
          <a:p>
            <a:pPr lvl="1"/>
            <a:r>
              <a:rPr lang="en-US" smtClean="0"/>
              <a:t>Not just Google &amp; friends - banks</a:t>
            </a:r>
            <a:r>
              <a:rPr lang="en-US" dirty="0" smtClean="0"/>
              <a:t>, financial </a:t>
            </a:r>
            <a:r>
              <a:rPr lang="en-US" smtClean="0"/>
              <a:t>firms, academia, the government, </a:t>
            </a:r>
            <a:r>
              <a:rPr lang="en-US" dirty="0" smtClean="0"/>
              <a:t>companies</a:t>
            </a:r>
            <a:r>
              <a:rPr lang="en-US" smtClean="0"/>
              <a:t>, military, startups, ...</a:t>
            </a:r>
          </a:p>
          <a:p>
            <a:pPr lvl="1"/>
            <a:r>
              <a:rPr lang="en-US" smtClean="0"/>
              <a:t>All </a:t>
            </a:r>
            <a:r>
              <a:rPr lang="en-US" dirty="0" smtClean="0"/>
              <a:t>need </a:t>
            </a:r>
            <a:r>
              <a:rPr lang="en-US" smtClean="0"/>
              <a:t>to store and analyze huge data volumes</a:t>
            </a:r>
          </a:p>
          <a:p>
            <a:endParaRPr lang="en-US" dirty="0" smtClean="0"/>
          </a:p>
          <a:p>
            <a:r>
              <a:rPr lang="en-US" dirty="0" smtClean="0"/>
              <a:t>This is being enabled with a new generation of hardware “hosting” services – “the cloud” – and programming models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INGI2145 about?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41525"/>
            <a:ext cx="7772400" cy="5131397"/>
          </a:xfrm>
        </p:spPr>
        <p:txBody>
          <a:bodyPr/>
          <a:lstStyle/>
          <a:p>
            <a:r>
              <a:rPr lang="en-US" sz="2400" dirty="0" smtClean="0"/>
              <a:t>How do we </a:t>
            </a:r>
            <a:r>
              <a:rPr lang="en-US" sz="2400" dirty="0" smtClean="0">
                <a:solidFill>
                  <a:srgbClr val="FF9900"/>
                </a:solidFill>
              </a:rPr>
              <a:t>build effective data-centric applications</a:t>
            </a:r>
            <a:r>
              <a:rPr lang="en-US" sz="2400" dirty="0" smtClean="0"/>
              <a:t>, and serve them to the entire Internet?</a:t>
            </a:r>
          </a:p>
          <a:p>
            <a:pPr lvl="1"/>
            <a:r>
              <a:rPr lang="en-US" sz="2000" dirty="0" smtClean="0"/>
              <a:t>You’ve learned procedural programming on a single machine – we’ll look at data-centric programming across thousands of machines</a:t>
            </a:r>
          </a:p>
          <a:p>
            <a:pPr lvl="1"/>
            <a:r>
              <a:rPr lang="en-US" sz="2000" dirty="0" smtClean="0"/>
              <a:t>We’ll understand the issues in breaking up problems, global coordination, failures, and so on</a:t>
            </a:r>
          </a:p>
          <a:p>
            <a:pPr lvl="1"/>
            <a:r>
              <a:rPr lang="en-US" sz="2000" dirty="0" smtClean="0"/>
              <a:t>We’ll study many of the systems and algorithms used by real Internet services</a:t>
            </a:r>
            <a:endParaRPr lang="en-US" dirty="0" smtClean="0"/>
          </a:p>
          <a:p>
            <a:r>
              <a:rPr lang="en-US" sz="2400" dirty="0" smtClean="0"/>
              <a:t>How do we </a:t>
            </a:r>
            <a:r>
              <a:rPr lang="en-US" sz="2400" dirty="0" smtClean="0">
                <a:solidFill>
                  <a:srgbClr val="FF9900"/>
                </a:solidFill>
              </a:rPr>
              <a:t>take advantage of “the cloud” </a:t>
            </a:r>
            <a:r>
              <a:rPr lang="en-US" sz="2400" dirty="0" smtClean="0"/>
              <a:t>– the vision of computing as a utility (like the power grid)?</a:t>
            </a:r>
          </a:p>
          <a:p>
            <a:pPr lvl="1"/>
            <a:r>
              <a:rPr lang="en-US" sz="2000" dirty="0" smtClean="0"/>
              <a:t>You’ll understand what lies underneath the cloud computing hype, and how to use the cloud</a:t>
            </a:r>
          </a:p>
          <a:p>
            <a:pPr lvl="1"/>
            <a:r>
              <a:rPr lang="en-US" sz="2000" dirty="0" smtClean="0"/>
              <a:t>You’ll build real Web projects hosted “on the cloud”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9963" y="304800"/>
            <a:ext cx="7948126" cy="990600"/>
          </a:xfrm>
        </p:spPr>
        <p:txBody>
          <a:bodyPr/>
          <a:lstStyle/>
          <a:p>
            <a:r>
              <a:rPr lang="en-US" smtClean="0"/>
              <a:t>Towards understanding a larger trend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16829"/>
            <a:ext cx="7772400" cy="4851698"/>
          </a:xfrm>
        </p:spPr>
        <p:txBody>
          <a:bodyPr/>
          <a:lstStyle/>
          <a:p>
            <a:r>
              <a:rPr lang="en-US" dirty="0" smtClean="0"/>
              <a:t>Internet services are increasingly integrated into the fabric of our society</a:t>
            </a:r>
          </a:p>
          <a:p>
            <a:pPr lvl="1"/>
            <a:r>
              <a:rPr lang="en-US" dirty="0" smtClean="0"/>
              <a:t>Communication – Twitter, </a:t>
            </a:r>
            <a:r>
              <a:rPr lang="en-US" dirty="0" err="1" smtClean="0"/>
              <a:t>Facebook</a:t>
            </a:r>
            <a:r>
              <a:rPr lang="en-US" dirty="0" smtClean="0"/>
              <a:t>, Skype, IM, …</a:t>
            </a:r>
          </a:p>
          <a:p>
            <a:pPr lvl="1"/>
            <a:r>
              <a:rPr lang="en-US" dirty="0" smtClean="0"/>
              <a:t>Media – iTunes, </a:t>
            </a:r>
            <a:r>
              <a:rPr lang="en-US" dirty="0" err="1" smtClean="0"/>
              <a:t>Spotify</a:t>
            </a:r>
            <a:r>
              <a:rPr lang="en-US" dirty="0" smtClean="0"/>
              <a:t>, Netflix, …</a:t>
            </a:r>
          </a:p>
          <a:p>
            <a:pPr lvl="1"/>
            <a:r>
              <a:rPr lang="en-US" dirty="0" smtClean="0"/>
              <a:t>Markets – Amazon, eBay, stock exchanges, advertising</a:t>
            </a:r>
          </a:p>
          <a:p>
            <a:pPr lvl="1"/>
            <a:r>
              <a:rPr lang="en-US" dirty="0" smtClean="0"/>
              <a:t>Utilities, commodities – smart power grids, exch. markets</a:t>
            </a:r>
          </a:p>
          <a:p>
            <a:endParaRPr lang="en-US" sz="1000" dirty="0" smtClean="0"/>
          </a:p>
          <a:p>
            <a:r>
              <a:rPr lang="en-US" dirty="0" smtClean="0"/>
              <a:t>Cloud computing likely to have profound implications on economical, social, ethical and legal matters</a:t>
            </a:r>
          </a:p>
          <a:p>
            <a:pPr lvl="1"/>
            <a:r>
              <a:rPr lang="en-US" dirty="0" smtClean="0"/>
              <a:t>Data-centric, quantitative methods are revolutionizing advertising, sales but also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602013"/>
          </a:xfrm>
        </p:spPr>
        <p:txBody>
          <a:bodyPr/>
          <a:lstStyle/>
          <a:p>
            <a:r>
              <a:rPr lang="en-US" smtClean="0">
                <a:solidFill>
                  <a:srgbClr val="92D050"/>
                </a:solidFill>
              </a:rPr>
              <a:t>Introduction</a:t>
            </a:r>
          </a:p>
          <a:p>
            <a:r>
              <a:rPr lang="en-US" smtClean="0">
                <a:solidFill>
                  <a:srgbClr val="FF9900"/>
                </a:solidFill>
              </a:rPr>
              <a:t>Course logistics</a:t>
            </a:r>
          </a:p>
          <a:p>
            <a:r>
              <a:rPr lang="en-US" smtClean="0"/>
              <a:t>Overview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16</a:t>
            </a:fld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3915148" y="2244120"/>
            <a:ext cx="698320" cy="419100"/>
            <a:chOff x="6143624" y="2514600"/>
            <a:chExt cx="698320" cy="419100"/>
          </a:xfrm>
        </p:grpSpPr>
        <p:sp>
          <p:nvSpPr>
            <p:cNvPr id="8" name="Right Arrow 7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5838" y="2611083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5508" y="1666678"/>
            <a:ext cx="495300" cy="4953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Staff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9576" y="1658938"/>
            <a:ext cx="6993424" cy="4532312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Marco Canini</a:t>
            </a:r>
          </a:p>
          <a:p>
            <a:pPr lvl="1"/>
            <a:r>
              <a:rPr lang="en-US" dirty="0" err="1" smtClean="0"/>
              <a:t>Réaumur</a:t>
            </a:r>
            <a:r>
              <a:rPr lang="en-US" dirty="0" smtClean="0"/>
              <a:t> A-049, x7-4832</a:t>
            </a:r>
          </a:p>
          <a:p>
            <a:endParaRPr lang="en-US" dirty="0" smtClean="0"/>
          </a:p>
          <a:p>
            <a:r>
              <a:rPr lang="en-US" dirty="0" smtClean="0"/>
              <a:t>Nicolas Laurent (TA)</a:t>
            </a:r>
          </a:p>
          <a:p>
            <a:pPr lvl="1"/>
            <a:r>
              <a:rPr lang="en-US" dirty="0" err="1"/>
              <a:t>Réaumur</a:t>
            </a:r>
            <a:r>
              <a:rPr lang="en-US" dirty="0"/>
              <a:t> A-</a:t>
            </a:r>
            <a:r>
              <a:rPr lang="en-US" dirty="0" smtClean="0"/>
              <a:t>057</a:t>
            </a:r>
          </a:p>
          <a:p>
            <a:endParaRPr lang="en-US" dirty="0" smtClean="0"/>
          </a:p>
          <a:p>
            <a:r>
              <a:rPr lang="en-US" dirty="0" err="1" smtClean="0"/>
              <a:t>Waleed</a:t>
            </a:r>
            <a:r>
              <a:rPr lang="en-US" dirty="0" smtClean="0"/>
              <a:t> </a:t>
            </a:r>
            <a:r>
              <a:rPr lang="en-US" dirty="0" err="1" smtClean="0"/>
              <a:t>Reda</a:t>
            </a:r>
            <a:r>
              <a:rPr lang="en-US" dirty="0" smtClean="0"/>
              <a:t> (TA)</a:t>
            </a:r>
          </a:p>
          <a:p>
            <a:pPr lvl="1"/>
            <a:r>
              <a:rPr lang="en-US" dirty="0" err="1"/>
              <a:t>Réaumur</a:t>
            </a:r>
            <a:r>
              <a:rPr lang="en-US" dirty="0"/>
              <a:t> A-</a:t>
            </a:r>
            <a:r>
              <a:rPr lang="en-US" dirty="0" smtClean="0"/>
              <a:t>058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 descr="me-ucl-small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" y="1828800"/>
            <a:ext cx="1295399" cy="14387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300" y="3416300"/>
            <a:ext cx="12700" cy="12700"/>
          </a:xfrm>
          <a:prstGeom prst="rect">
            <a:avLst/>
          </a:prstGeom>
        </p:spPr>
      </p:pic>
      <p:pic>
        <p:nvPicPr>
          <p:cNvPr id="9" name="Picture 8" descr="nicola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00" y="3392774"/>
            <a:ext cx="1297512" cy="12975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295"/>
          <a:stretch/>
        </p:blipFill>
        <p:spPr>
          <a:xfrm>
            <a:off x="451922" y="4815478"/>
            <a:ext cx="1303383" cy="136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https://sites.google.com/site/uclingi2145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All official communication is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83" y="2465356"/>
            <a:ext cx="7292367" cy="417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7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course – including all supports (lectures, exercises, exam) – is in English</a:t>
            </a:r>
          </a:p>
          <a:p>
            <a:endParaRPr lang="en-US" dirty="0" smtClean="0"/>
          </a:p>
          <a:p>
            <a:r>
              <a:rPr lang="en-US" dirty="0" smtClean="0"/>
              <a:t>Please use English</a:t>
            </a:r>
          </a:p>
          <a:p>
            <a:pPr lvl="1"/>
            <a:r>
              <a:rPr lang="en-US" dirty="0" smtClean="0"/>
              <a:t>only use French </a:t>
            </a:r>
            <a:r>
              <a:rPr lang="en-US" dirty="0"/>
              <a:t>if </a:t>
            </a:r>
            <a:r>
              <a:rPr lang="en-US" dirty="0" smtClean="0"/>
              <a:t>you must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99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Welcome!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8"/>
            <a:ext cx="7772400" cy="4677316"/>
          </a:xfrm>
        </p:spPr>
        <p:txBody>
          <a:bodyPr/>
          <a:lstStyle/>
          <a:p>
            <a:r>
              <a:rPr lang="en-US" dirty="0" smtClean="0"/>
              <a:t>My name: Marco Canini</a:t>
            </a:r>
          </a:p>
          <a:p>
            <a:endParaRPr lang="en-US" dirty="0" smtClean="0"/>
          </a:p>
          <a:p>
            <a:r>
              <a:rPr lang="en-US" dirty="0" smtClean="0"/>
              <a:t>Faculty member at INGI</a:t>
            </a:r>
          </a:p>
          <a:p>
            <a:endParaRPr lang="en-US" dirty="0" smtClean="0"/>
          </a:p>
          <a:p>
            <a:r>
              <a:rPr lang="en-US" dirty="0" smtClean="0"/>
              <a:t>Research interests:</a:t>
            </a:r>
          </a:p>
          <a:p>
            <a:pPr lvl="1"/>
            <a:r>
              <a:rPr lang="en-US" dirty="0"/>
              <a:t>Software-Defined, Reliable Networked Systems</a:t>
            </a:r>
          </a:p>
          <a:p>
            <a:pPr lvl="1"/>
            <a:r>
              <a:rPr lang="en-US" dirty="0"/>
              <a:t>Cloud Computing</a:t>
            </a:r>
          </a:p>
          <a:p>
            <a:pPr lvl="1"/>
            <a:r>
              <a:rPr lang="en-US" dirty="0"/>
              <a:t>See also: </a:t>
            </a:r>
            <a:r>
              <a:rPr lang="en-US" dirty="0">
                <a:hlinkClick r:id="rId3"/>
              </a:rPr>
              <a:t>http://perso.uclouvain.be/marco.canini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</a:t>
            </a:fld>
            <a:endParaRPr lang="en-GB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8" name="Picture 7" descr="me-ucl-smal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5425" y="1661536"/>
            <a:ext cx="1295399" cy="1748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2926C568-3E2B-4212-9C40-CF5C647E9CBD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1100" y="1447799"/>
            <a:ext cx="7586816" cy="51530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Necessary skills: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Good </a:t>
            </a:r>
            <a:r>
              <a:rPr lang="en-US" dirty="0" smtClean="0">
                <a:solidFill>
                  <a:srgbClr val="FF9900"/>
                </a:solidFill>
              </a:rPr>
              <a:t>Java programming skills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LSINF1121 or equiv.; familiarity with Java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If you don't have a lot of programming experience yet, you should be willing to invest the necessary time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Some familiarity with Linux command line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Background in </a:t>
            </a:r>
            <a:r>
              <a:rPr lang="en-US" dirty="0">
                <a:solidFill>
                  <a:srgbClr val="FF9900"/>
                </a:solidFill>
              </a:rPr>
              <a:t>computer networks</a:t>
            </a:r>
            <a:r>
              <a:rPr lang="en-US" dirty="0" smtClean="0"/>
              <a:t> (LINGI1341) and </a:t>
            </a:r>
            <a:r>
              <a:rPr lang="en-US" dirty="0">
                <a:solidFill>
                  <a:srgbClr val="FF9900"/>
                </a:solidFill>
              </a:rPr>
              <a:t>OS</a:t>
            </a:r>
            <a:r>
              <a:rPr lang="en-US" dirty="0" smtClean="0"/>
              <a:t> (LSINF1252)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 willingness to “push the envelope”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Example: We'll be using </a:t>
            </a:r>
            <a:r>
              <a:rPr lang="en-US" dirty="0" err="1" smtClean="0"/>
              <a:t>Node.js</a:t>
            </a:r>
            <a:r>
              <a:rPr lang="en-US" dirty="0" smtClean="0"/>
              <a:t> + Bootstrap this year, so you'll need to learn a bit of CSS and JavaScript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Course discussion group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412901"/>
            <a:ext cx="7772400" cy="5052445"/>
          </a:xfrm>
        </p:spPr>
        <p:txBody>
          <a:bodyPr/>
          <a:lstStyle/>
          <a:p>
            <a:r>
              <a:rPr lang="en-US" dirty="0" smtClean="0"/>
              <a:t>We will be using             for discussions related to this course</a:t>
            </a:r>
          </a:p>
          <a:p>
            <a:pPr lvl="1"/>
            <a:r>
              <a:rPr lang="en-US" dirty="0" smtClean="0"/>
              <a:t>Examples: Questions about homework assignments</a:t>
            </a:r>
          </a:p>
          <a:p>
            <a:pPr lvl="1"/>
            <a:r>
              <a:rPr lang="en-US" dirty="0"/>
              <a:t>The </a:t>
            </a:r>
            <a:r>
              <a:rPr lang="en-US" dirty="0" smtClean="0"/>
              <a:t>TAs </a:t>
            </a:r>
            <a:r>
              <a:rPr lang="en-US" dirty="0"/>
              <a:t>and I will read the posts and respond to questions</a:t>
            </a:r>
            <a:endParaRPr lang="en-US" dirty="0" smtClean="0"/>
          </a:p>
          <a:p>
            <a:pPr lvl="1"/>
            <a:endParaRPr lang="en-US" sz="1400" dirty="0" smtClean="0"/>
          </a:p>
          <a:p>
            <a:r>
              <a:rPr lang="en-US" dirty="0" smtClean="0"/>
              <a:t>Piazza will also be used for</a:t>
            </a:r>
          </a:p>
          <a:p>
            <a:pPr lvl="1"/>
            <a:r>
              <a:rPr lang="en-US" dirty="0" smtClean="0"/>
              <a:t>Announcements, e.g., cancelled classes (if necessary)</a:t>
            </a:r>
          </a:p>
          <a:p>
            <a:pPr lvl="1"/>
            <a:r>
              <a:rPr lang="en-US" dirty="0" smtClean="0"/>
              <a:t>Supplemental materials, e.g., links to relevant papers</a:t>
            </a:r>
          </a:p>
          <a:p>
            <a:pPr lvl="1"/>
            <a:r>
              <a:rPr lang="en-US" dirty="0" smtClean="0"/>
              <a:t>Corrections/clarifications, e.g., bugs in homework handouts</a:t>
            </a:r>
          </a:p>
          <a:p>
            <a:pPr lvl="1"/>
            <a:r>
              <a:rPr lang="en-US" dirty="0" smtClean="0"/>
              <a:t>Please check the group frequently!</a:t>
            </a:r>
          </a:p>
          <a:p>
            <a:endParaRPr lang="en-US" sz="1400" dirty="0" smtClean="0"/>
          </a:p>
          <a:p>
            <a:r>
              <a:rPr lang="en-US" dirty="0" smtClean="0"/>
              <a:t>Please sign up at</a:t>
            </a:r>
          </a:p>
          <a:p>
            <a:pPr lvl="1"/>
            <a:r>
              <a:rPr lang="en-US" dirty="0">
                <a:hlinkClick r:id="rId3"/>
              </a:rPr>
              <a:t>https://piazza.com/uclouvain.be/fall2014/</a:t>
            </a:r>
            <a:r>
              <a:rPr lang="en-US" dirty="0" smtClean="0">
                <a:hlinkClick r:id="rId3"/>
              </a:rPr>
              <a:t>ingi2145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 rot="1800000">
            <a:off x="7321975" y="5790252"/>
            <a:ext cx="864852" cy="400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TODO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113049" y="1496320"/>
            <a:ext cx="1269841" cy="439409"/>
            <a:chOff x="3747297" y="1582386"/>
            <a:chExt cx="1269841" cy="439409"/>
          </a:xfrm>
        </p:grpSpPr>
        <p:pic>
          <p:nvPicPr>
            <p:cNvPr id="7" name="Picture 6" descr="topbar-bg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47297" y="1582386"/>
              <a:ext cx="1269841" cy="418941"/>
            </a:xfrm>
            <a:prstGeom prst="rect">
              <a:avLst/>
            </a:prstGeom>
          </p:spPr>
        </p:pic>
        <p:pic>
          <p:nvPicPr>
            <p:cNvPr id="8" name="Picture 7" descr="piazza-logo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9043" y="1678938"/>
              <a:ext cx="1206349" cy="342857"/>
            </a:xfrm>
            <a:prstGeom prst="rect">
              <a:avLst/>
            </a:prstGeom>
          </p:spPr>
        </p:pic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Regularly Thursdays 14:00 to 16:00, BARB 00</a:t>
            </a:r>
          </a:p>
          <a:p>
            <a:pPr lvl="1"/>
            <a:r>
              <a:rPr lang="en-US" dirty="0" smtClean="0"/>
              <a:t>Could exceptionally be on Fridays 8:30 to 10:30, BARB 21</a:t>
            </a:r>
          </a:p>
          <a:p>
            <a:pPr lvl="1"/>
            <a:r>
              <a:rPr lang="en-US" dirty="0" smtClean="0"/>
              <a:t>Check online schedule often</a:t>
            </a:r>
          </a:p>
          <a:p>
            <a:r>
              <a:rPr lang="en-US" dirty="0" smtClean="0"/>
              <a:t>Be </a:t>
            </a:r>
            <a:r>
              <a:rPr lang="en-US" dirty="0"/>
              <a:t>on time!</a:t>
            </a:r>
          </a:p>
          <a:p>
            <a:r>
              <a:rPr lang="en-US" dirty="0" smtClean="0"/>
              <a:t>No </a:t>
            </a:r>
            <a:r>
              <a:rPr lang="en-US" dirty="0"/>
              <a:t>lecture notes but reference </a:t>
            </a:r>
            <a:r>
              <a:rPr lang="en-US" dirty="0" smtClean="0"/>
              <a:t>books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9900"/>
                </a:solidFill>
              </a:rPr>
              <a:t>Participation </a:t>
            </a:r>
            <a:r>
              <a:rPr lang="en-US" dirty="0" smtClean="0"/>
              <a:t>to class counts towards grade</a:t>
            </a:r>
          </a:p>
          <a:p>
            <a:pPr lvl="1"/>
            <a:r>
              <a:rPr lang="en-US" dirty="0" smtClean="0"/>
              <a:t>Will keep a presence sheet but just presence is not sufficient</a:t>
            </a:r>
          </a:p>
          <a:p>
            <a:pPr lvl="1"/>
            <a:r>
              <a:rPr lang="en-US" dirty="0" smtClean="0"/>
              <a:t>Engage in discussion, make insightful questions or comments</a:t>
            </a:r>
          </a:p>
          <a:p>
            <a:pPr lvl="1"/>
            <a:r>
              <a:rPr lang="en-US" dirty="0" smtClean="0"/>
              <a:t>May organize in-class quizzes on material covered in prior classes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285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21A5519D-B907-4285-A57A-C0A016139635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Readings</a:t>
            </a:r>
            <a:endParaRPr lang="en-US" dirty="0" smtClean="0"/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599" y="1527586"/>
            <a:ext cx="7992035" cy="4873214"/>
          </a:xfrm>
        </p:spPr>
        <p:txBody>
          <a:bodyPr/>
          <a:lstStyle/>
          <a:p>
            <a:r>
              <a:rPr lang="en-US" dirty="0" smtClean="0"/>
              <a:t>This field is too recent, and too </a:t>
            </a:r>
            <a:br>
              <a:rPr lang="en-US" dirty="0" smtClean="0"/>
            </a:br>
            <a:r>
              <a:rPr lang="en-US" dirty="0" smtClean="0"/>
              <a:t>fast-moving to truly have a </a:t>
            </a:r>
            <a:br>
              <a:rPr lang="en-US" dirty="0" smtClean="0"/>
            </a:br>
            <a:r>
              <a:rPr lang="en-US" dirty="0" smtClean="0"/>
              <a:t>good textbook yet</a:t>
            </a:r>
            <a:br>
              <a:rPr lang="en-US" dirty="0" smtClean="0"/>
            </a:br>
            <a:endParaRPr lang="en-US" sz="800" dirty="0" smtClean="0"/>
          </a:p>
          <a:p>
            <a:r>
              <a:rPr lang="en-US" dirty="0" smtClean="0"/>
              <a:t>Two </a:t>
            </a:r>
            <a:r>
              <a:rPr lang="en-US" dirty="0" smtClean="0">
                <a:solidFill>
                  <a:srgbClr val="FF9900"/>
                </a:solidFill>
              </a:rPr>
              <a:t>reference books</a:t>
            </a:r>
            <a:r>
              <a:rPr lang="en-US" dirty="0" smtClean="0"/>
              <a:t>:</a:t>
            </a:r>
          </a:p>
          <a:p>
            <a:pPr marL="800100" lvl="1" indent="-228600"/>
            <a:r>
              <a:rPr lang="en-US" dirty="0" smtClean="0"/>
              <a:t>"Cloud </a:t>
            </a:r>
            <a:r>
              <a:rPr lang="en-US" dirty="0"/>
              <a:t>Computing: Theory and </a:t>
            </a:r>
            <a:r>
              <a:rPr lang="en-US" dirty="0" smtClean="0"/>
              <a:t>Practice"</a:t>
            </a:r>
            <a:br>
              <a:rPr lang="en-US" dirty="0" smtClean="0"/>
            </a:br>
            <a:r>
              <a:rPr lang="en-US" dirty="0" smtClean="0"/>
              <a:t>by </a:t>
            </a:r>
            <a:r>
              <a:rPr lang="en-US" dirty="0"/>
              <a:t>Dan C. </a:t>
            </a:r>
            <a:r>
              <a:rPr lang="en-US" dirty="0" err="1"/>
              <a:t>Marinescu</a:t>
            </a:r>
            <a:r>
              <a:rPr lang="en-US" dirty="0"/>
              <a:t> (Morgan Kaufmann</a:t>
            </a:r>
            <a:r>
              <a:rPr lang="en-US" dirty="0" smtClean="0"/>
              <a:t>)</a:t>
            </a:r>
          </a:p>
          <a:p>
            <a:pPr marL="800100" lvl="1" indent="-228600"/>
            <a:r>
              <a:rPr lang="en-US" dirty="0" smtClean="0"/>
              <a:t>"</a:t>
            </a:r>
            <a:r>
              <a:rPr lang="en-US" dirty="0" err="1" smtClean="0"/>
              <a:t>Hadoop</a:t>
            </a:r>
            <a:r>
              <a:rPr lang="en-US" dirty="0" smtClean="0"/>
              <a:t>: The Definitive Guide, 3rd edition"</a:t>
            </a:r>
            <a:br>
              <a:rPr lang="en-US" dirty="0" smtClean="0"/>
            </a:br>
            <a:r>
              <a:rPr lang="en-US" dirty="0" smtClean="0"/>
              <a:t>by Tom White (O’Reilly)</a:t>
            </a:r>
          </a:p>
          <a:p>
            <a:pPr marL="800100" lvl="1" indent="-228600"/>
            <a:endParaRPr lang="en-US" sz="800" i="1" dirty="0" smtClean="0"/>
          </a:p>
          <a:p>
            <a:r>
              <a:rPr lang="en-US" dirty="0" smtClean="0"/>
              <a:t>Supplementary handouts and Web references</a:t>
            </a:r>
          </a:p>
          <a:p>
            <a:pPr lvl="1"/>
            <a:r>
              <a:rPr lang="en-US" dirty="0" smtClean="0"/>
              <a:t>Refer to </a:t>
            </a:r>
            <a:r>
              <a:rPr lang="en-US" dirty="0" smtClean="0">
                <a:solidFill>
                  <a:srgbClr val="FF9900"/>
                </a:solidFill>
              </a:rPr>
              <a:t>course website</a:t>
            </a:r>
            <a:endParaRPr lang="en-US" dirty="0" smtClean="0"/>
          </a:p>
          <a:p>
            <a:pPr lvl="1"/>
            <a:r>
              <a:rPr lang="en-US" dirty="0" smtClean="0"/>
              <a:t>Handouts, slides, example code, ..., will be published there</a:t>
            </a:r>
          </a:p>
          <a:p>
            <a:pPr lvl="1">
              <a:buNone/>
            </a:pPr>
            <a:endParaRPr lang="en-US" sz="1600" dirty="0" smtClean="0"/>
          </a:p>
          <a:p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 rot="5400000" flipV="1">
            <a:off x="7654742" y="3861380"/>
            <a:ext cx="24998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http://</a:t>
            </a:r>
            <a:r>
              <a:rPr lang="en-US" sz="800" dirty="0" err="1" smtClean="0"/>
              <a:t>shop.oreilly.com</a:t>
            </a:r>
            <a:r>
              <a:rPr lang="en-US" sz="800" dirty="0" smtClean="0"/>
              <a:t>/product/0636920021773.do</a:t>
            </a:r>
          </a:p>
        </p:txBody>
      </p:sp>
      <p:pic>
        <p:nvPicPr>
          <p:cNvPr id="8" name="Picture 7" descr="lrg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5697" y="3024297"/>
            <a:ext cx="1512267" cy="1984094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624" y="804649"/>
            <a:ext cx="1502998" cy="18445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7211877" y="1697632"/>
            <a:ext cx="36488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/>
            </a:lvl1pPr>
          </a:lstStyle>
          <a:p>
            <a:r>
              <a:rPr lang="en-US" dirty="0"/>
              <a:t>http://secure-</a:t>
            </a:r>
            <a:r>
              <a:rPr lang="en-US" dirty="0" err="1"/>
              <a:t>ecsd.elsevier.com</a:t>
            </a:r>
            <a:r>
              <a:rPr lang="en-US" dirty="0"/>
              <a:t>/covers/80/Tango2/large/9780124046276.jpg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readings </a:t>
            </a:r>
            <a:r>
              <a:rPr lang="en-US" sz="3200" dirty="0" smtClean="0"/>
              <a:t>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Datacenter as a </a:t>
            </a:r>
            <a:r>
              <a:rPr lang="en-US" dirty="0" smtClean="0"/>
              <a:t>Computer:</a:t>
            </a:r>
            <a:br>
              <a:rPr lang="en-US" dirty="0" smtClean="0"/>
            </a:br>
            <a:r>
              <a:rPr lang="en-US" dirty="0" smtClean="0"/>
              <a:t>An </a:t>
            </a:r>
            <a:r>
              <a:rPr lang="en-US" dirty="0"/>
              <a:t>Introduction to the Design of Warehouse-Scale Machines, Second edition</a:t>
            </a:r>
          </a:p>
          <a:p>
            <a:pPr lvl="1"/>
            <a:r>
              <a:rPr lang="en-US" dirty="0" err="1"/>
              <a:t>Luiz</a:t>
            </a:r>
            <a:r>
              <a:rPr lang="en-US" dirty="0"/>
              <a:t> André </a:t>
            </a:r>
            <a:r>
              <a:rPr lang="en-US" dirty="0" err="1"/>
              <a:t>Barroso</a:t>
            </a:r>
            <a:r>
              <a:rPr lang="en-US" dirty="0"/>
              <a:t>, Jimmy </a:t>
            </a:r>
            <a:r>
              <a:rPr lang="en-US" dirty="0" err="1"/>
              <a:t>Clidaras</a:t>
            </a:r>
            <a:r>
              <a:rPr lang="en-US" dirty="0"/>
              <a:t>, </a:t>
            </a:r>
            <a:r>
              <a:rPr lang="en-US" dirty="0" err="1"/>
              <a:t>Urs</a:t>
            </a:r>
            <a:r>
              <a:rPr lang="en-US" dirty="0"/>
              <a:t> </a:t>
            </a:r>
            <a:r>
              <a:rPr lang="en-US" dirty="0" err="1" smtClean="0"/>
              <a:t>Hölzle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http://www.morganclaypool.com/doi/abs/10.2200/</a:t>
            </a:r>
            <a:r>
              <a:rPr lang="en-US" dirty="0" smtClean="0">
                <a:hlinkClick r:id="rId2"/>
              </a:rPr>
              <a:t>S00516ED2V01Y201306CAC024</a:t>
            </a:r>
            <a:endParaRPr lang="en-US" dirty="0" smtClean="0"/>
          </a:p>
          <a:p>
            <a:r>
              <a:rPr lang="en-US" dirty="0"/>
              <a:t>Above the Clouds: A Berkeley View of Cloud Computing</a:t>
            </a:r>
          </a:p>
          <a:p>
            <a:pPr lvl="1"/>
            <a:r>
              <a:rPr lang="en-US" dirty="0"/>
              <a:t>Michael </a:t>
            </a:r>
            <a:r>
              <a:rPr lang="en-US" dirty="0" err="1"/>
              <a:t>Armbrust</a:t>
            </a:r>
            <a:r>
              <a:rPr lang="en-US" dirty="0"/>
              <a:t>, Armando Fox, </a:t>
            </a:r>
            <a:r>
              <a:rPr lang="en-US" dirty="0" err="1"/>
              <a:t>Rean</a:t>
            </a:r>
            <a:r>
              <a:rPr lang="en-US" dirty="0"/>
              <a:t> Griffith, Anthony D. Joseph, Randy Katz, Andy </a:t>
            </a:r>
            <a:r>
              <a:rPr lang="en-US" dirty="0" err="1"/>
              <a:t>Konwinski</a:t>
            </a:r>
            <a:r>
              <a:rPr lang="en-US" dirty="0"/>
              <a:t>, </a:t>
            </a:r>
            <a:r>
              <a:rPr lang="en-US" dirty="0" err="1"/>
              <a:t>Gunho</a:t>
            </a:r>
            <a:r>
              <a:rPr lang="en-US" dirty="0"/>
              <a:t> Lee, David Patterson, Ariel </a:t>
            </a:r>
            <a:r>
              <a:rPr lang="en-US" dirty="0" err="1"/>
              <a:t>Rabkin</a:t>
            </a:r>
            <a:r>
              <a:rPr lang="en-US" dirty="0"/>
              <a:t>, Ion </a:t>
            </a:r>
            <a:r>
              <a:rPr lang="en-US" dirty="0" err="1"/>
              <a:t>Stoica</a:t>
            </a:r>
            <a:r>
              <a:rPr lang="en-US" dirty="0"/>
              <a:t>, and </a:t>
            </a:r>
            <a:r>
              <a:rPr lang="en-US" dirty="0" err="1"/>
              <a:t>Matei</a:t>
            </a:r>
            <a:r>
              <a:rPr lang="en-US" dirty="0"/>
              <a:t> </a:t>
            </a:r>
            <a:r>
              <a:rPr lang="en-US" dirty="0" err="1" smtClean="0"/>
              <a:t>Zaharia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http://www.eecs.berkeley.edu/Pubs/TechRpts/2009/EECS-2009-28.</a:t>
            </a:r>
            <a:r>
              <a:rPr lang="en-US" dirty="0" smtClean="0">
                <a:hlinkClick r:id="rId3"/>
              </a:rPr>
              <a:t>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34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 sessions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organize ~6-7 lab sessions</a:t>
            </a:r>
          </a:p>
          <a:p>
            <a:r>
              <a:rPr lang="en-US" dirty="0"/>
              <a:t>C</a:t>
            </a:r>
            <a:r>
              <a:rPr lang="en-US" dirty="0" smtClean="0"/>
              <a:t>omplement </a:t>
            </a:r>
            <a:r>
              <a:rPr lang="en-US" dirty="0"/>
              <a:t>the lectures with more practical information and hands-on </a:t>
            </a:r>
            <a:r>
              <a:rPr lang="en-US" dirty="0" smtClean="0"/>
              <a:t>exercises</a:t>
            </a:r>
          </a:p>
          <a:p>
            <a:r>
              <a:rPr lang="en-US" dirty="0" smtClean="0"/>
              <a:t>A </a:t>
            </a:r>
            <a:r>
              <a:rPr lang="en-US" dirty="0"/>
              <a:t>sketch solution of the exercises will be presented during the </a:t>
            </a:r>
            <a:r>
              <a:rPr lang="en-US" dirty="0" smtClean="0"/>
              <a:t>session</a:t>
            </a:r>
          </a:p>
          <a:p>
            <a:r>
              <a:rPr lang="en-US" dirty="0" smtClean="0"/>
              <a:t>Labs on </a:t>
            </a:r>
            <a:r>
              <a:rPr lang="en-US" dirty="0"/>
              <a:t>Fridays 8:30 to 10:</a:t>
            </a:r>
            <a:r>
              <a:rPr lang="en-US" dirty="0" smtClean="0"/>
              <a:t>30, BARB 21</a:t>
            </a:r>
            <a:endParaRPr lang="en-US" dirty="0"/>
          </a:p>
          <a:p>
            <a:pPr lvl="1"/>
            <a:r>
              <a:rPr lang="en-US" dirty="0" smtClean="0"/>
              <a:t>Conflicts? Propose a slot that works for all and we will try to move lab sessions</a:t>
            </a:r>
          </a:p>
          <a:p>
            <a:r>
              <a:rPr lang="en-US" dirty="0" smtClean="0"/>
              <a:t>Attendance is optional but </a:t>
            </a:r>
            <a:r>
              <a:rPr lang="en-US" dirty="0" smtClean="0">
                <a:solidFill>
                  <a:srgbClr val="FF9900"/>
                </a:solidFill>
              </a:rPr>
              <a:t>highly encouraged</a:t>
            </a:r>
            <a:endParaRPr lang="en-US" dirty="0">
              <a:solidFill>
                <a:srgbClr val="FF99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41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organize 2-3 homework assignments</a:t>
            </a:r>
          </a:p>
          <a:p>
            <a:pPr lvl="1"/>
            <a:r>
              <a:rPr lang="en-US" dirty="0" smtClean="0"/>
              <a:t>They are all </a:t>
            </a:r>
            <a:r>
              <a:rPr lang="en-US" dirty="0" smtClean="0">
                <a:solidFill>
                  <a:srgbClr val="FF9900"/>
                </a:solidFill>
              </a:rPr>
              <a:t>mandatory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No extensions</a:t>
            </a:r>
            <a:r>
              <a:rPr lang="en-US" dirty="0" smtClean="0"/>
              <a:t> granted</a:t>
            </a:r>
          </a:p>
          <a:p>
            <a:pPr lvl="1"/>
            <a:r>
              <a:rPr lang="en-US" dirty="0" smtClean="0"/>
              <a:t>Automatic lateness </a:t>
            </a:r>
            <a:r>
              <a:rPr lang="en-US" dirty="0"/>
              <a:t>penalty </a:t>
            </a:r>
            <a:r>
              <a:rPr lang="en-US" dirty="0" smtClean="0"/>
              <a:t>applies: 10</a:t>
            </a:r>
            <a:r>
              <a:rPr lang="en-US" dirty="0"/>
              <a:t>% deducted on the assignment grade for each day late or fraction </a:t>
            </a:r>
            <a:r>
              <a:rPr lang="en-US" dirty="0" smtClean="0"/>
              <a:t>thereof</a:t>
            </a:r>
          </a:p>
          <a:p>
            <a:pPr lvl="2"/>
            <a:r>
              <a:rPr lang="en-US" dirty="0" smtClean="0"/>
              <a:t>If </a:t>
            </a:r>
            <a:r>
              <a:rPr lang="en-US" dirty="0"/>
              <a:t>an assignment is 1 minute late, it is one day </a:t>
            </a:r>
            <a:r>
              <a:rPr lang="en-US" dirty="0" smtClean="0"/>
              <a:t>late</a:t>
            </a:r>
          </a:p>
          <a:p>
            <a:r>
              <a:rPr lang="en-US" dirty="0" smtClean="0">
                <a:solidFill>
                  <a:srgbClr val="FF9900"/>
                </a:solidFill>
              </a:rPr>
              <a:t>Start to work on them early</a:t>
            </a:r>
          </a:p>
          <a:p>
            <a:pPr lvl="1"/>
            <a:r>
              <a:rPr lang="en-US" dirty="0" smtClean="0"/>
              <a:t>Do not wait until the last day before homework is due</a:t>
            </a:r>
          </a:p>
          <a:p>
            <a:r>
              <a:rPr lang="en-US" dirty="0" smtClean="0"/>
              <a:t>Deploy and run code on Amazon EC2</a:t>
            </a:r>
          </a:p>
          <a:p>
            <a:pPr lvl="1"/>
            <a:r>
              <a:rPr lang="en-US" dirty="0" smtClean="0"/>
              <a:t>But credit is limited. Don’t blow it up!</a:t>
            </a:r>
          </a:p>
          <a:p>
            <a:r>
              <a:rPr lang="en-US" dirty="0" smtClean="0"/>
              <a:t>We </a:t>
            </a:r>
            <a:r>
              <a:rPr lang="en-US" dirty="0"/>
              <a:t>will </a:t>
            </a:r>
            <a:r>
              <a:rPr lang="en-US" dirty="0" smtClean="0"/>
              <a:t>offer </a:t>
            </a:r>
            <a:r>
              <a:rPr lang="en-US" dirty="0"/>
              <a:t>a standardized development system that is based on a virtual </a:t>
            </a:r>
            <a:r>
              <a:rPr lang="en-US" dirty="0" smtClean="0"/>
              <a:t>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66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INGI2145 </a:t>
            </a:r>
            <a:r>
              <a:rPr lang="en-US" smtClean="0"/>
              <a:t>Virtual Machine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provide a </a:t>
            </a:r>
            <a:r>
              <a:rPr lang="en-US" dirty="0" smtClean="0">
                <a:solidFill>
                  <a:srgbClr val="FF9900"/>
                </a:solidFill>
              </a:rPr>
              <a:t>virtual machine</a:t>
            </a:r>
            <a:r>
              <a:rPr lang="en-US" dirty="0" smtClean="0"/>
              <a:t> with the necessary software</a:t>
            </a:r>
          </a:p>
          <a:p>
            <a:pPr lvl="1"/>
            <a:r>
              <a:rPr lang="en-US" dirty="0" smtClean="0"/>
              <a:t>Linux, </a:t>
            </a:r>
            <a:r>
              <a:rPr lang="en-US" dirty="0" err="1" smtClean="0"/>
              <a:t>Hadoop</a:t>
            </a:r>
            <a:r>
              <a:rPr lang="en-US" dirty="0" smtClean="0"/>
              <a:t>, Amazon CLI, …</a:t>
            </a:r>
          </a:p>
          <a:p>
            <a:r>
              <a:rPr lang="en-US" dirty="0"/>
              <a:t>Use with VMware Player</a:t>
            </a:r>
            <a:r>
              <a:rPr lang="en-US" dirty="0" smtClean="0"/>
              <a:t>, </a:t>
            </a:r>
            <a:r>
              <a:rPr lang="en-US" dirty="0" err="1" smtClean="0"/>
              <a:t>VirtualBox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Safe to experiment with</a:t>
            </a:r>
          </a:p>
          <a:p>
            <a:pPr lvl="1"/>
            <a:r>
              <a:rPr lang="en-US" dirty="0"/>
              <a:t>Standardized environment makes it easier to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smtClean="0"/>
              <a:t>We will not support custom environments</a:t>
            </a:r>
          </a:p>
          <a:p>
            <a:r>
              <a:rPr lang="en-US" dirty="0" smtClean="0"/>
              <a:t>First lab session</a:t>
            </a:r>
          </a:p>
          <a:p>
            <a:pPr lvl="1"/>
            <a:r>
              <a:rPr lang="en-US" dirty="0" smtClean="0"/>
              <a:t>Demonstrate how to provision the virtual machine through Vagrant and Puppet</a:t>
            </a:r>
          </a:p>
          <a:p>
            <a:pPr lvl="1"/>
            <a:r>
              <a:rPr lang="en-US" dirty="0" smtClean="0"/>
              <a:t>Getting setup with Amazon Web Services (AWS)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59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Final exam: </a:t>
            </a:r>
            <a:r>
              <a:rPr lang="en-US" b="1" dirty="0" smtClean="0"/>
              <a:t>60%</a:t>
            </a:r>
          </a:p>
          <a:p>
            <a:r>
              <a:rPr lang="en-US" dirty="0" smtClean="0"/>
              <a:t>Homework: </a:t>
            </a:r>
            <a:r>
              <a:rPr lang="en-US" b="1" dirty="0" smtClean="0"/>
              <a:t>30%</a:t>
            </a:r>
          </a:p>
          <a:p>
            <a:r>
              <a:rPr lang="en-US" dirty="0" smtClean="0"/>
              <a:t>In-class participation: </a:t>
            </a:r>
            <a:r>
              <a:rPr lang="en-US" b="1" dirty="0" smtClean="0"/>
              <a:t>10%</a:t>
            </a:r>
          </a:p>
          <a:p>
            <a:endParaRPr lang="en-US" dirty="0" smtClean="0"/>
          </a:p>
          <a:p>
            <a:r>
              <a:rPr lang="en-US" dirty="0" smtClean="0"/>
              <a:t>Note: Homework grade and participation </a:t>
            </a:r>
            <a:r>
              <a:rPr lang="en-US" dirty="0"/>
              <a:t>grade </a:t>
            </a:r>
            <a:r>
              <a:rPr lang="en-US" dirty="0" smtClean="0"/>
              <a:t>carry </a:t>
            </a:r>
            <a:r>
              <a:rPr lang="en-US" dirty="0"/>
              <a:t>to the second examination </a:t>
            </a:r>
            <a:r>
              <a:rPr lang="en-US" dirty="0" smtClean="0"/>
              <a:t>session (</a:t>
            </a:r>
            <a:r>
              <a:rPr lang="en-US" dirty="0"/>
              <a:t>S</a:t>
            </a:r>
            <a:r>
              <a:rPr lang="en-US" dirty="0" smtClean="0"/>
              <a:t>eptember) as they </a:t>
            </a:r>
            <a:r>
              <a:rPr lang="en-US" dirty="0"/>
              <a:t>cannot be </a:t>
            </a:r>
            <a:r>
              <a:rPr lang="en-US" dirty="0" smtClean="0"/>
              <a:t>repeated</a:t>
            </a:r>
          </a:p>
          <a:p>
            <a:r>
              <a:rPr lang="en-US" dirty="0" smtClean="0"/>
              <a:t>Grading policy is the same for first and second examination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80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Policies: Collaboration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9552" y="1495313"/>
            <a:ext cx="7718613" cy="4507454"/>
          </a:xfrm>
        </p:spPr>
        <p:txBody>
          <a:bodyPr/>
          <a:lstStyle/>
          <a:p>
            <a:r>
              <a:rPr lang="en-US" dirty="0" smtClean="0"/>
              <a:t>All assignments must be done </a:t>
            </a:r>
            <a:r>
              <a:rPr lang="en-US" dirty="0" smtClean="0">
                <a:solidFill>
                  <a:srgbClr val="FF9900"/>
                </a:solidFill>
              </a:rPr>
              <a:t>individually</a:t>
            </a:r>
          </a:p>
          <a:p>
            <a:pPr lvl="1"/>
            <a:r>
              <a:rPr lang="en-US" dirty="0" smtClean="0"/>
              <a:t>All the code you submit has to be your own</a:t>
            </a:r>
          </a:p>
          <a:p>
            <a:pPr lvl="2"/>
            <a:r>
              <a:rPr lang="en-US" dirty="0" smtClean="0"/>
              <a:t>Only exception: Code we have provided or explicitly authorized</a:t>
            </a:r>
          </a:p>
          <a:p>
            <a:pPr lvl="1"/>
            <a:r>
              <a:rPr lang="en-US" dirty="0"/>
              <a:t>UCL's </a:t>
            </a:r>
            <a:r>
              <a:rPr lang="en-US" dirty="0" smtClean="0"/>
              <a:t>regulations applies </a:t>
            </a:r>
          </a:p>
          <a:p>
            <a:pPr lvl="2"/>
            <a:r>
              <a:rPr lang="en-US" dirty="0" smtClean="0"/>
              <a:t>No cheating, plagiarism, fabrication, multiple submissions, gaining an unfair advantage, or facilitating (!) academic dishonesty</a:t>
            </a:r>
          </a:p>
          <a:p>
            <a:pPr lvl="2"/>
            <a:r>
              <a:rPr lang="en-US" dirty="0" smtClean="0"/>
              <a:t>It's not worth it!! Penalties can be severe:</a:t>
            </a:r>
            <a:br>
              <a:rPr lang="en-US" dirty="0" smtClean="0"/>
            </a:br>
            <a:r>
              <a:rPr lang="en-US" dirty="0"/>
              <a:t>http://</a:t>
            </a:r>
            <a:r>
              <a:rPr lang="en-US" dirty="0" err="1"/>
              <a:t>www.uclouvain.be</a:t>
            </a:r>
            <a:r>
              <a:rPr lang="en-US" dirty="0"/>
              <a:t>/</a:t>
            </a:r>
            <a:r>
              <a:rPr lang="en-US" dirty="0" err="1"/>
              <a:t>enseignement-reglements.html</a:t>
            </a:r>
            <a:endParaRPr lang="en-US" dirty="0" smtClean="0"/>
          </a:p>
          <a:p>
            <a:r>
              <a:rPr lang="en-US" dirty="0" smtClean="0">
                <a:solidFill>
                  <a:srgbClr val="FF9900"/>
                </a:solidFill>
              </a:rPr>
              <a:t>Zero tolerance policy </a:t>
            </a:r>
            <a:r>
              <a:rPr lang="en-US" dirty="0" smtClean="0"/>
              <a:t>to ensure fairness</a:t>
            </a:r>
          </a:p>
          <a:p>
            <a:pPr lvl="1"/>
            <a:r>
              <a:rPr lang="en-US" dirty="0" smtClean="0"/>
              <a:t>We will use various tools to actively look for cheating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29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you used 'the cloud' before?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829" y="1493102"/>
            <a:ext cx="7349450" cy="48139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434" y="1369815"/>
            <a:ext cx="7363398" cy="48231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80" y="1801617"/>
            <a:ext cx="7380000" cy="48340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309" y="1402086"/>
            <a:ext cx="7380000" cy="4834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7182" y="1773078"/>
            <a:ext cx="7380000" cy="48340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706" y="1473432"/>
            <a:ext cx="7380000" cy="48340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8745" y="1573315"/>
            <a:ext cx="7380000" cy="48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74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Policies: Collaboration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1658937"/>
            <a:ext cx="7927489" cy="4698831"/>
          </a:xfrm>
        </p:spPr>
        <p:txBody>
          <a:bodyPr/>
          <a:lstStyle/>
          <a:p>
            <a:r>
              <a:rPr lang="en-US" dirty="0" smtClean="0"/>
              <a:t>Can we work on assignments together?</a:t>
            </a:r>
          </a:p>
          <a:p>
            <a:r>
              <a:rPr lang="en-US" dirty="0" smtClean="0"/>
              <a:t>Can I discuss the assignment with </a:t>
            </a:r>
            <a:br>
              <a:rPr lang="en-US" dirty="0" smtClean="0"/>
            </a:br>
            <a:r>
              <a:rPr lang="en-US" dirty="0" smtClean="0"/>
              <a:t>others (in general terms)?</a:t>
            </a:r>
          </a:p>
          <a:p>
            <a:r>
              <a:rPr lang="en-US" dirty="0" smtClean="0"/>
              <a:t>Can I use code I copied from the web?</a:t>
            </a:r>
          </a:p>
          <a:p>
            <a:r>
              <a:rPr lang="en-US" dirty="0" smtClean="0"/>
              <a:t>Can I ask questions about the </a:t>
            </a:r>
            <a:br>
              <a:rPr lang="en-US" dirty="0" smtClean="0"/>
            </a:br>
            <a:r>
              <a:rPr lang="en-US" dirty="0" smtClean="0"/>
              <a:t>assignments on Piazza?</a:t>
            </a:r>
          </a:p>
          <a:p>
            <a:r>
              <a:rPr lang="en-US" dirty="0" smtClean="0"/>
              <a:t>I just happened to leave </a:t>
            </a:r>
            <a:r>
              <a:rPr lang="en-US" dirty="0" smtClean="0"/>
              <a:t>my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password on my table, and XYZ</a:t>
            </a:r>
            <a:br>
              <a:rPr lang="en-US" dirty="0" smtClean="0"/>
            </a:br>
            <a:r>
              <a:rPr lang="en-US" dirty="0" smtClean="0"/>
              <a:t>just happened to find it. Will I be</a:t>
            </a:r>
            <a:br>
              <a:rPr lang="en-US" dirty="0" smtClean="0"/>
            </a:br>
            <a:r>
              <a:rPr lang="en-US" dirty="0" smtClean="0"/>
              <a:t>penalized for this?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30</a:t>
            </a:fld>
            <a:endParaRPr lang="en-GB"/>
          </a:p>
        </p:txBody>
      </p:sp>
      <p:grpSp>
        <p:nvGrpSpPr>
          <p:cNvPr id="10" name="Group 9"/>
          <p:cNvGrpSpPr/>
          <p:nvPr/>
        </p:nvGrpSpPr>
        <p:grpSpPr>
          <a:xfrm>
            <a:off x="7867399" y="1527586"/>
            <a:ext cx="1007426" cy="561192"/>
            <a:chOff x="7867399" y="1527586"/>
            <a:chExt cx="1007426" cy="561192"/>
          </a:xfrm>
        </p:grpSpPr>
        <p:sp>
          <p:nvSpPr>
            <p:cNvPr id="6" name="Rectangle 5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869193" y="2443789"/>
            <a:ext cx="1007426" cy="561192"/>
            <a:chOff x="7867399" y="1527586"/>
            <a:chExt cx="1007426" cy="561192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870981" y="2994247"/>
            <a:ext cx="1007426" cy="561192"/>
            <a:chOff x="7867399" y="1527586"/>
            <a:chExt cx="1007426" cy="561192"/>
          </a:xfrm>
        </p:grpSpPr>
        <p:sp>
          <p:nvSpPr>
            <p:cNvPr id="17" name="Rectangle 16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872774" y="3867410"/>
            <a:ext cx="1007426" cy="561192"/>
            <a:chOff x="7867399" y="1527586"/>
            <a:chExt cx="1007426" cy="561192"/>
          </a:xfrm>
        </p:grpSpPr>
        <p:sp>
          <p:nvSpPr>
            <p:cNvPr id="22" name="Rectangle 21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863810" y="5611942"/>
            <a:ext cx="1007426" cy="561192"/>
            <a:chOff x="7867399" y="1527586"/>
            <a:chExt cx="1007426" cy="561192"/>
          </a:xfrm>
        </p:grpSpPr>
        <p:sp>
          <p:nvSpPr>
            <p:cNvPr id="27" name="Rectangle 26"/>
            <p:cNvSpPr/>
            <p:nvPr/>
          </p:nvSpPr>
          <p:spPr bwMode="auto">
            <a:xfrm>
              <a:off x="7906871" y="1742741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8521849" y="1744533"/>
              <a:ext cx="344245" cy="344245"/>
            </a:xfrm>
            <a:prstGeom prst="rect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867399" y="1527586"/>
              <a:ext cx="4142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Yes</a:t>
              </a:r>
              <a:endParaRPr lang="en-US" sz="12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504210" y="1529378"/>
              <a:ext cx="3706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No</a:t>
              </a:r>
              <a:endParaRPr lang="en-US" sz="1200"/>
            </a:p>
          </p:txBody>
        </p:sp>
      </p:grpSp>
      <p:pic>
        <p:nvPicPr>
          <p:cNvPr id="1026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58694" y="1514138"/>
            <a:ext cx="683110" cy="683110"/>
          </a:xfrm>
          <a:prstGeom prst="rect">
            <a:avLst/>
          </a:prstGeom>
          <a:noFill/>
        </p:spPr>
      </p:pic>
      <p:pic>
        <p:nvPicPr>
          <p:cNvPr id="33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397" y="2430331"/>
            <a:ext cx="683110" cy="683110"/>
          </a:xfrm>
          <a:prstGeom prst="rect">
            <a:avLst/>
          </a:prstGeom>
          <a:noFill/>
        </p:spPr>
      </p:pic>
      <p:pic>
        <p:nvPicPr>
          <p:cNvPr id="34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74826" y="2989728"/>
            <a:ext cx="683110" cy="683110"/>
          </a:xfrm>
          <a:prstGeom prst="rect">
            <a:avLst/>
          </a:prstGeom>
          <a:noFill/>
        </p:spPr>
      </p:pic>
      <p:pic>
        <p:nvPicPr>
          <p:cNvPr id="35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2676" y="3841376"/>
            <a:ext cx="683110" cy="683110"/>
          </a:xfrm>
          <a:prstGeom prst="rect">
            <a:avLst/>
          </a:prstGeom>
          <a:noFill/>
        </p:spPr>
      </p:pic>
      <p:pic>
        <p:nvPicPr>
          <p:cNvPr id="36" name="Picture 2" descr="C:\Users\Andreas\AppData\Local\Microsoft\Windows\Temporary Internet Files\Content.IE5\5SRU2U8C\MC900441310[1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54470" y="5596666"/>
            <a:ext cx="683110" cy="683110"/>
          </a:xfrm>
          <a:prstGeom prst="rect">
            <a:avLst/>
          </a:prstGeom>
          <a:noFill/>
        </p:spPr>
      </p:pic>
      <p:sp>
        <p:nvSpPr>
          <p:cNvPr id="31" name="Footer Placeholder 3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'payoff'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acquire a set of skills that is in very high demand right now</a:t>
            </a:r>
          </a:p>
          <a:p>
            <a:pPr lvl="1"/>
            <a:r>
              <a:rPr lang="en-US" dirty="0" smtClean="0"/>
              <a:t>At Google, Facebook, and at many other places</a:t>
            </a:r>
          </a:p>
          <a:p>
            <a:endParaRPr lang="en-US" dirty="0" smtClean="0"/>
          </a:p>
          <a:p>
            <a:r>
              <a:rPr lang="en-US" dirty="0" smtClean="0"/>
              <a:t>You will gain interesting insights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You will have a good basis for other courses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  <a:noFill/>
        </p:spPr>
        <p:txBody>
          <a:bodyPr/>
          <a:lstStyle/>
          <a:p>
            <a:fld id="{EFF93A9F-3697-4376-AFBA-EC1ED384B02F}" type="slidenum">
              <a:rPr lang="en-US" smtClean="0"/>
              <a:pPr/>
              <a:t>32</a:t>
            </a:fld>
            <a:endParaRPr lang="en-US" smtClean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 disclaimer…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 smtClean="0"/>
              <a:t>This is a </a:t>
            </a:r>
            <a:r>
              <a:rPr lang="en-US" sz="2400" dirty="0" smtClean="0">
                <a:solidFill>
                  <a:srgbClr val="FF9900"/>
                </a:solidFill>
              </a:rPr>
              <a:t>“bleeding edge” course</a:t>
            </a:r>
            <a:r>
              <a:rPr lang="en-US" sz="2400" dirty="0" smtClean="0"/>
              <a:t>!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UCL is one of a handful of places offering these topics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The subject of this course is still evolving: no established curriculum, no classical textbooks yet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200" dirty="0" smtClean="0"/>
              <a:t>Some of the material in the course will result in hair loss</a:t>
            </a:r>
          </a:p>
          <a:p>
            <a:pPr lvl="1">
              <a:lnSpc>
                <a:spcPct val="90000"/>
              </a:lnSpc>
            </a:pPr>
            <a:r>
              <a:rPr lang="en-US" sz="2000" dirty="0" smtClean="0"/>
              <a:t>Debugging distributed code is hard!</a:t>
            </a:r>
          </a:p>
          <a:p>
            <a:pPr lvl="1">
              <a:lnSpc>
                <a:spcPct val="90000"/>
              </a:lnSpc>
            </a:pPr>
            <a:endParaRPr lang="en-US" sz="18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We will be using some immature technology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We will </a:t>
            </a:r>
            <a:r>
              <a:rPr lang="en-US" sz="2000" dirty="0" smtClean="0"/>
              <a:t>do the best we can to smooth over the bugs</a:t>
            </a:r>
          </a:p>
          <a:p>
            <a:pPr lvl="1">
              <a:lnSpc>
                <a:spcPct val="90000"/>
              </a:lnSpc>
            </a:pPr>
            <a:endParaRPr lang="en-US" sz="20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I hope it will be a fun course, though…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dirty="0" smtClean="0"/>
              <a:t>	… and an interesting one!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 for today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58937"/>
            <a:ext cx="7772400" cy="4602013"/>
          </a:xfrm>
        </p:spPr>
        <p:txBody>
          <a:bodyPr/>
          <a:lstStyle/>
          <a:p>
            <a:r>
              <a:rPr lang="en-US" smtClean="0">
                <a:solidFill>
                  <a:srgbClr val="92D050"/>
                </a:solidFill>
              </a:rPr>
              <a:t>Introduction</a:t>
            </a:r>
          </a:p>
          <a:p>
            <a:r>
              <a:rPr lang="en-US" smtClean="0">
                <a:solidFill>
                  <a:srgbClr val="92D050"/>
                </a:solidFill>
              </a:rPr>
              <a:t>Course logistics</a:t>
            </a:r>
          </a:p>
          <a:p>
            <a:r>
              <a:rPr lang="en-US" smtClean="0">
                <a:solidFill>
                  <a:srgbClr val="FF9900"/>
                </a:solidFill>
              </a:rPr>
              <a:t>Overview</a:t>
            </a:r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33</a:t>
            </a:fld>
            <a:endParaRPr lang="en-GB"/>
          </a:p>
        </p:txBody>
      </p:sp>
      <p:grpSp>
        <p:nvGrpSpPr>
          <p:cNvPr id="6" name="Group 6"/>
          <p:cNvGrpSpPr/>
          <p:nvPr/>
        </p:nvGrpSpPr>
        <p:grpSpPr>
          <a:xfrm>
            <a:off x="2945166" y="2746143"/>
            <a:ext cx="698320" cy="419100"/>
            <a:chOff x="6143624" y="2514600"/>
            <a:chExt cx="698320" cy="419100"/>
          </a:xfrm>
        </p:grpSpPr>
        <p:sp>
          <p:nvSpPr>
            <p:cNvPr id="8" name="Right Arrow 7"/>
            <p:cNvSpPr/>
            <p:nvPr/>
          </p:nvSpPr>
          <p:spPr bwMode="auto">
            <a:xfrm rot="10800000">
              <a:off x="6143624" y="2514600"/>
              <a:ext cx="695325" cy="419100"/>
            </a:xfrm>
            <a:prstGeom prst="rightArrow">
              <a:avLst/>
            </a:prstGeom>
            <a:solidFill>
              <a:srgbClr val="FF99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315838" y="2611083"/>
              <a:ext cx="5261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Arial" pitchFamily="34" charset="0"/>
                  <a:cs typeface="Arial" pitchFamily="34" charset="0"/>
                </a:rPr>
                <a:t>NEXT</a:t>
              </a:r>
              <a:endParaRPr lang="en-US" sz="1000">
                <a:latin typeface="Arial" pitchFamily="34" charset="0"/>
                <a:cs typeface="Arial" pitchFamily="34" charset="0"/>
              </a:endParaRPr>
            </a:p>
          </p:txBody>
        </p:sp>
      </p:grpSp>
      <p:pic>
        <p:nvPicPr>
          <p:cNvPr id="10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5508" y="1666678"/>
            <a:ext cx="495300" cy="495300"/>
          </a:xfrm>
          <a:prstGeom prst="rect">
            <a:avLst/>
          </a:prstGeom>
          <a:noFill/>
        </p:spPr>
      </p:pic>
      <p:pic>
        <p:nvPicPr>
          <p:cNvPr id="11" name="Picture 2" descr="C:\Users\Andreas Haeberlen\AppData\Local\Microsoft\Windows\Temporary Internet Files\Content.IE5\0I8TMXB2\MCj0441310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0840" y="2177666"/>
            <a:ext cx="495300" cy="495300"/>
          </a:xfrm>
          <a:prstGeom prst="rect">
            <a:avLst/>
          </a:prstGeom>
          <a:noFill/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Cloud basics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3377901"/>
            <a:ext cx="8153401" cy="3076687"/>
          </a:xfrm>
        </p:spPr>
        <p:txBody>
          <a:bodyPr/>
          <a:lstStyle/>
          <a:p>
            <a:r>
              <a:rPr lang="en-US" dirty="0" smtClean="0"/>
              <a:t>What is 'the cloud'?</a:t>
            </a:r>
          </a:p>
          <a:p>
            <a:pPr lvl="1"/>
            <a:r>
              <a:rPr lang="en-US" dirty="0" smtClean="0"/>
              <a:t>Types of clouds; </a:t>
            </a:r>
            <a:r>
              <a:rPr lang="en-US" dirty="0" err="1" smtClean="0"/>
              <a:t>xAAS</a:t>
            </a:r>
            <a:r>
              <a:rPr lang="en-US" dirty="0" smtClean="0"/>
              <a:t>; utility computing</a:t>
            </a:r>
          </a:p>
          <a:p>
            <a:r>
              <a:rPr lang="en-US" dirty="0" smtClean="0"/>
              <a:t>What kinds of services does it provide?</a:t>
            </a:r>
          </a:p>
          <a:p>
            <a:pPr lvl="1"/>
            <a:r>
              <a:rPr lang="en-US" dirty="0" smtClean="0"/>
              <a:t>AWS, EC2, EBS, S3, </a:t>
            </a:r>
            <a:r>
              <a:rPr lang="en-US" dirty="0" err="1" smtClean="0"/>
              <a:t>SimpleDB</a:t>
            </a:r>
            <a:r>
              <a:rPr lang="en-US" dirty="0" smtClean="0"/>
              <a:t>, key-value stores, ...</a:t>
            </a:r>
          </a:p>
          <a:p>
            <a:pPr lvl="2"/>
            <a:r>
              <a:rPr lang="en-US" dirty="0" smtClean="0"/>
              <a:t>Amazon has donated free AWS usage credits for your </a:t>
            </a:r>
            <a:r>
              <a:rPr lang="en-US" dirty="0" err="1" smtClean="0"/>
              <a:t>homeworks</a:t>
            </a:r>
            <a:endParaRPr lang="en-US" dirty="0" smtClean="0"/>
          </a:p>
          <a:p>
            <a:pPr lvl="1"/>
            <a:r>
              <a:rPr lang="en-US" dirty="0" smtClean="0"/>
              <a:t>Case studies of cloud-based 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34</a:t>
            </a:fld>
            <a:endParaRPr lang="en-GB"/>
          </a:p>
        </p:txBody>
      </p:sp>
      <p:pic>
        <p:nvPicPr>
          <p:cNvPr id="6" name="Picture 5" descr="cloud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9728" y="1714164"/>
            <a:ext cx="1428750" cy="1428750"/>
          </a:xfrm>
          <a:prstGeom prst="rect">
            <a:avLst/>
          </a:prstGeom>
        </p:spPr>
      </p:pic>
      <p:pic>
        <p:nvPicPr>
          <p:cNvPr id="7" name="Picture 6" descr="cloud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6707" y="1713557"/>
            <a:ext cx="1428750" cy="1428750"/>
          </a:xfrm>
          <a:prstGeom prst="rect">
            <a:avLst/>
          </a:prstGeom>
        </p:spPr>
      </p:pic>
      <p:pic>
        <p:nvPicPr>
          <p:cNvPr id="8" name="Picture 7" descr="cloud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54443" y="1712949"/>
            <a:ext cx="1428750" cy="1428750"/>
          </a:xfrm>
          <a:prstGeom prst="rect">
            <a:avLst/>
          </a:prstGeom>
        </p:spPr>
      </p:pic>
      <p:pic>
        <p:nvPicPr>
          <p:cNvPr id="9" name="Picture 8" descr="cloud4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1422" y="1712343"/>
            <a:ext cx="1428750" cy="1428750"/>
          </a:xfrm>
          <a:prstGeom prst="rect">
            <a:avLst/>
          </a:prstGeom>
        </p:spPr>
      </p:pic>
      <p:pic>
        <p:nvPicPr>
          <p:cNvPr id="10" name="Picture 9" descr="cloud5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9158" y="1711736"/>
            <a:ext cx="1428750" cy="142875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Technical challenges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0005" y="3905026"/>
            <a:ext cx="8052995" cy="2689412"/>
          </a:xfrm>
        </p:spPr>
        <p:txBody>
          <a:bodyPr/>
          <a:lstStyle/>
          <a:p>
            <a:r>
              <a:rPr lang="en-US" smtClean="0"/>
              <a:t>What are key challenges in cloud computing?</a:t>
            </a:r>
          </a:p>
          <a:p>
            <a:pPr lvl="1"/>
            <a:r>
              <a:rPr lang="en-US" smtClean="0"/>
              <a:t>Scale, concurrency, consistency, security, availability, ...</a:t>
            </a:r>
          </a:p>
          <a:p>
            <a:pPr lvl="1"/>
            <a:r>
              <a:rPr lang="en-US" smtClean="0"/>
              <a:t>Speed of light (!), unreliable machines, ...</a:t>
            </a:r>
          </a:p>
          <a:p>
            <a:r>
              <a:rPr lang="en-US" smtClean="0"/>
              <a:t>What can you do about these challenges?</a:t>
            </a:r>
          </a:p>
          <a:p>
            <a:pPr lvl="1"/>
            <a:r>
              <a:rPr lang="en-US" smtClean="0"/>
              <a:t>Concurrency control, weak consistency, locking, replication, ...</a:t>
            </a:r>
          </a:p>
          <a:p>
            <a:pPr lvl="1"/>
            <a:r>
              <a:rPr lang="en-US" smtClean="0"/>
              <a:t>Special types of extremely scalable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35</a:t>
            </a:fld>
            <a:endParaRPr lang="en-GB"/>
          </a:p>
        </p:txBody>
      </p:sp>
      <p:grpSp>
        <p:nvGrpSpPr>
          <p:cNvPr id="25" name="Group 24"/>
          <p:cNvGrpSpPr/>
          <p:nvPr/>
        </p:nvGrpSpPr>
        <p:grpSpPr>
          <a:xfrm>
            <a:off x="4150659" y="1675616"/>
            <a:ext cx="4282459" cy="1997708"/>
            <a:chOff x="2334638" y="1498063"/>
            <a:chExt cx="5632315" cy="2627397"/>
          </a:xfrm>
        </p:grpSpPr>
        <p:cxnSp>
          <p:nvCxnSpPr>
            <p:cNvPr id="6" name="Straight Arrow Connector 5"/>
            <p:cNvCxnSpPr/>
            <p:nvPr/>
          </p:nvCxnSpPr>
          <p:spPr bwMode="auto">
            <a:xfrm>
              <a:off x="2334638" y="2287588"/>
              <a:ext cx="5573949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" name="Straight Arrow Connector 6"/>
            <p:cNvCxnSpPr/>
            <p:nvPr/>
          </p:nvCxnSpPr>
          <p:spPr bwMode="auto">
            <a:xfrm>
              <a:off x="2363821" y="3471120"/>
              <a:ext cx="5603132" cy="158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8" name="Rectangle 7"/>
            <p:cNvSpPr/>
            <p:nvPr/>
          </p:nvSpPr>
          <p:spPr bwMode="auto">
            <a:xfrm>
              <a:off x="2743203" y="2042808"/>
              <a:ext cx="603115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T1</a:t>
              </a:r>
              <a:endParaRPr lang="en-US" sz="1000"/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459806" y="2039565"/>
              <a:ext cx="946826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T3</a:t>
              </a:r>
              <a:endParaRPr lang="en-US" sz="1000"/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5616105" y="2046050"/>
              <a:ext cx="969523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T6</a:t>
              </a:r>
              <a:endParaRPr lang="en-US" sz="1000"/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3044760" y="1702339"/>
              <a:ext cx="466928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T2</a:t>
              </a:r>
              <a:endParaRPr lang="en-US" sz="1000"/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923491" y="1705582"/>
              <a:ext cx="946826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T4</a:t>
              </a:r>
              <a:endParaRPr lang="en-US" sz="1000"/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5136206" y="1702339"/>
              <a:ext cx="573933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T5</a:t>
              </a:r>
              <a:endParaRPr lang="en-US" sz="1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235653" y="2302211"/>
              <a:ext cx="609714" cy="323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Time</a:t>
              </a:r>
              <a:endParaRPr lang="en-US" sz="10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251862" y="3495471"/>
              <a:ext cx="609714" cy="323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/>
                <a:t>Time</a:t>
              </a:r>
              <a:endParaRPr lang="en-US" sz="1000"/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545408" y="3226340"/>
              <a:ext cx="603115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T1</a:t>
              </a:r>
              <a:endParaRPr lang="en-US" sz="1000"/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3148521" y="3226339"/>
              <a:ext cx="466928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T2</a:t>
              </a:r>
              <a:endParaRPr lang="en-US" sz="1000"/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3621933" y="3232825"/>
              <a:ext cx="946826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T3</a:t>
              </a:r>
              <a:endParaRPr lang="en-US" sz="1000"/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5505857" y="3229582"/>
              <a:ext cx="946826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T4</a:t>
              </a:r>
              <a:endParaRPr lang="en-US" sz="1000"/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446195" y="3226339"/>
              <a:ext cx="573933" cy="243192"/>
            </a:xfrm>
            <a:prstGeom prst="rect">
              <a:avLst/>
            </a:prstGeom>
            <a:solidFill>
              <a:srgbClr val="33CC33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T5</a:t>
              </a:r>
              <a:endParaRPr lang="en-US" sz="1000"/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572002" y="3229582"/>
              <a:ext cx="969523" cy="243192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r>
                <a:rPr lang="en-US" sz="1000" smtClean="0"/>
                <a:t>T6</a:t>
              </a:r>
              <a:endParaRPr lang="en-US" sz="1000"/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rot="5400000">
              <a:off x="5865782" y="2762657"/>
              <a:ext cx="252918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5400000">
              <a:off x="1183540" y="2788598"/>
              <a:ext cx="2529187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486548" y="3599233"/>
              <a:ext cx="1048236" cy="5262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solidFill>
                    <a:srgbClr val="FF0000"/>
                  </a:solidFill>
                </a:rPr>
                <a:t>Same start</a:t>
              </a:r>
              <a:br>
                <a:rPr lang="en-US" sz="1000" smtClean="0">
                  <a:solidFill>
                    <a:srgbClr val="FF0000"/>
                  </a:solidFill>
                </a:rPr>
              </a:br>
              <a:r>
                <a:rPr lang="en-US" sz="1000" smtClean="0">
                  <a:solidFill>
                    <a:srgbClr val="FF0000"/>
                  </a:solidFill>
                </a:rPr>
                <a:t>state</a:t>
              </a:r>
              <a:endParaRPr lang="en-US" sz="1000">
                <a:solidFill>
                  <a:srgbClr val="FF0000"/>
                </a:solidFill>
              </a:endParaRPr>
            </a:p>
          </p:txBody>
        </p:sp>
      </p:grpSp>
      <p:cxnSp>
        <p:nvCxnSpPr>
          <p:cNvPr id="26" name="Straight Arrow Connector 25"/>
          <p:cNvCxnSpPr/>
          <p:nvPr/>
        </p:nvCxnSpPr>
        <p:spPr bwMode="auto">
          <a:xfrm>
            <a:off x="1339559" y="3181513"/>
            <a:ext cx="2444885" cy="158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2921925" y="3171779"/>
            <a:ext cx="463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Time</a:t>
            </a:r>
            <a:endParaRPr lang="en-US" sz="1000"/>
          </a:p>
        </p:txBody>
      </p:sp>
      <p:sp>
        <p:nvSpPr>
          <p:cNvPr id="28" name="Rectangle 27"/>
          <p:cNvSpPr/>
          <p:nvPr/>
        </p:nvSpPr>
        <p:spPr bwMode="auto">
          <a:xfrm>
            <a:off x="1475743" y="2928594"/>
            <a:ext cx="700392" cy="252919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2172892" y="2422754"/>
            <a:ext cx="648511" cy="755516"/>
            <a:chOff x="3381981" y="2529190"/>
            <a:chExt cx="706879" cy="755516"/>
          </a:xfrm>
        </p:grpSpPr>
        <p:sp>
          <p:nvSpPr>
            <p:cNvPr id="30" name="Rectangle 29"/>
            <p:cNvSpPr/>
            <p:nvPr/>
          </p:nvSpPr>
          <p:spPr bwMode="auto">
            <a:xfrm>
              <a:off x="3381981" y="3031787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3388468" y="2785352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385224" y="2529190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Rectangle 32"/>
          <p:cNvSpPr/>
          <p:nvPr/>
        </p:nvSpPr>
        <p:spPr bwMode="auto">
          <a:xfrm>
            <a:off x="2814917" y="2935080"/>
            <a:ext cx="700392" cy="252919"/>
          </a:xfrm>
          <a:prstGeom prst="rect">
            <a:avLst/>
          </a:prstGeom>
          <a:solidFill>
            <a:srgbClr val="FF99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169649" y="1670482"/>
            <a:ext cx="648511" cy="755516"/>
            <a:chOff x="3381981" y="2529190"/>
            <a:chExt cx="706879" cy="755516"/>
          </a:xfrm>
        </p:grpSpPr>
        <p:sp>
          <p:nvSpPr>
            <p:cNvPr id="35" name="Rectangle 34"/>
            <p:cNvSpPr/>
            <p:nvPr/>
          </p:nvSpPr>
          <p:spPr bwMode="auto">
            <a:xfrm>
              <a:off x="3381981" y="3031787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3388468" y="2785352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385224" y="2529190"/>
              <a:ext cx="700392" cy="252919"/>
            </a:xfrm>
            <a:prstGeom prst="rect">
              <a:avLst/>
            </a:prstGeom>
            <a:solidFill>
              <a:srgbClr val="00B050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145099" y="2915623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#1</a:t>
            </a:r>
            <a:endParaRPr lang="en-US" sz="1200"/>
          </a:p>
        </p:txBody>
      </p:sp>
      <p:sp>
        <p:nvSpPr>
          <p:cNvPr id="39" name="TextBox 38"/>
          <p:cNvSpPr txBox="1"/>
          <p:nvPr/>
        </p:nvSpPr>
        <p:spPr>
          <a:xfrm>
            <a:off x="2141853" y="2659447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#2</a:t>
            </a:r>
            <a:endParaRPr lang="en-US" sz="1200"/>
          </a:p>
        </p:txBody>
      </p:sp>
      <p:sp>
        <p:nvSpPr>
          <p:cNvPr id="40" name="TextBox 39"/>
          <p:cNvSpPr txBox="1"/>
          <p:nvPr/>
        </p:nvSpPr>
        <p:spPr>
          <a:xfrm>
            <a:off x="2138604" y="2412999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#3</a:t>
            </a:r>
            <a:endParaRPr lang="en-US" sz="1200"/>
          </a:p>
        </p:txBody>
      </p:sp>
      <p:sp>
        <p:nvSpPr>
          <p:cNvPr id="41" name="TextBox 40"/>
          <p:cNvSpPr txBox="1"/>
          <p:nvPr/>
        </p:nvSpPr>
        <p:spPr>
          <a:xfrm>
            <a:off x="2145084" y="2166551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#4</a:t>
            </a:r>
            <a:endParaRPr lang="en-US" sz="1200"/>
          </a:p>
        </p:txBody>
      </p:sp>
      <p:sp>
        <p:nvSpPr>
          <p:cNvPr id="42" name="TextBox 41"/>
          <p:cNvSpPr txBox="1"/>
          <p:nvPr/>
        </p:nvSpPr>
        <p:spPr>
          <a:xfrm>
            <a:off x="2141836" y="1910375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#5</a:t>
            </a:r>
            <a:endParaRPr lang="en-US" sz="1200"/>
          </a:p>
        </p:txBody>
      </p:sp>
      <p:sp>
        <p:nvSpPr>
          <p:cNvPr id="43" name="TextBox 42"/>
          <p:cNvSpPr txBox="1"/>
          <p:nvPr/>
        </p:nvSpPr>
        <p:spPr>
          <a:xfrm>
            <a:off x="2148316" y="1654199"/>
            <a:ext cx="7072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CPU #6</a:t>
            </a:r>
            <a:endParaRPr lang="en-US" sz="1200"/>
          </a:p>
        </p:txBody>
      </p:sp>
      <p:sp>
        <p:nvSpPr>
          <p:cNvPr id="44" name="Footer Placeholder 4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Programming the cloud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599" y="4038599"/>
            <a:ext cx="7877175" cy="2524125"/>
          </a:xfrm>
        </p:spPr>
        <p:txBody>
          <a:bodyPr/>
          <a:lstStyle/>
          <a:p>
            <a:r>
              <a:rPr lang="en-US" dirty="0" smtClean="0"/>
              <a:t>How to program a building-sized computer?</a:t>
            </a:r>
          </a:p>
          <a:p>
            <a:pPr lvl="1"/>
            <a:r>
              <a:rPr lang="en-US" dirty="0" err="1" smtClean="0"/>
              <a:t>MapReduce</a:t>
            </a:r>
            <a:r>
              <a:rPr lang="en-US" dirty="0" smtClean="0"/>
              <a:t> programming model; </a:t>
            </a:r>
            <a:r>
              <a:rPr lang="en-US" dirty="0" err="1" smtClean="0"/>
              <a:t>Hadoop</a:t>
            </a:r>
            <a:endParaRPr lang="en-US" dirty="0" smtClean="0"/>
          </a:p>
          <a:p>
            <a:pPr lvl="1"/>
            <a:r>
              <a:rPr lang="en-US" dirty="0" smtClean="0"/>
              <a:t>Beyond </a:t>
            </a:r>
            <a:r>
              <a:rPr lang="en-US" dirty="0" err="1" smtClean="0"/>
              <a:t>MapReduce</a:t>
            </a:r>
            <a:r>
              <a:rPr lang="en-US" dirty="0" smtClean="0"/>
              <a:t>: LINQ, Hive, </a:t>
            </a:r>
            <a:r>
              <a:rPr lang="en-US" dirty="0" err="1" smtClean="0"/>
              <a:t>PigLatin</a:t>
            </a:r>
            <a:r>
              <a:rPr lang="en-US" dirty="0" smtClean="0"/>
              <a:t>, XQuery, ...</a:t>
            </a:r>
          </a:p>
          <a:p>
            <a:r>
              <a:rPr lang="en-US" dirty="0" smtClean="0"/>
              <a:t>How to store/process petabytes of data?</a:t>
            </a:r>
          </a:p>
          <a:p>
            <a:pPr lvl="1"/>
            <a:r>
              <a:rPr lang="en-US" dirty="0" smtClean="0"/>
              <a:t>Cloud file systems; HDFS; replication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36</a:t>
            </a:fld>
            <a:endParaRPr lang="en-GB"/>
          </a:p>
        </p:txBody>
      </p:sp>
      <p:pic>
        <p:nvPicPr>
          <p:cNvPr id="6" name="Picture 5" descr="search.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1575" y="1647825"/>
            <a:ext cx="5715000" cy="2247900"/>
          </a:xfrm>
          <a:prstGeom prst="rect">
            <a:avLst/>
          </a:prstGeom>
        </p:spPr>
      </p:pic>
      <p:pic>
        <p:nvPicPr>
          <p:cNvPr id="7" name="Picture 6" descr="_serverroom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0984" y="1647826"/>
            <a:ext cx="1425096" cy="2228850"/>
          </a:xfrm>
          <a:prstGeom prst="rect">
            <a:avLst/>
          </a:prstGeom>
        </p:spPr>
      </p:pic>
      <p:pic>
        <p:nvPicPr>
          <p:cNvPr id="8" name="Picture 2" descr="http://www.sdtimes.com/image.axd?picture=2009%2F7%2Fhadoopeph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4234" y="4482953"/>
            <a:ext cx="650257" cy="48769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903729" y="3853143"/>
            <a:ext cx="3095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http://www.nytimes.com/2006/06/14/technology/14search.html</a:t>
            </a:r>
            <a:endParaRPr lang="en-US" sz="800"/>
          </a:p>
        </p:txBody>
      </p:sp>
      <p:sp>
        <p:nvSpPr>
          <p:cNvPr id="10" name="TextBox 9"/>
          <p:cNvSpPr txBox="1"/>
          <p:nvPr/>
        </p:nvSpPr>
        <p:spPr>
          <a:xfrm>
            <a:off x="7747967" y="3830171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Source: 1&amp;1</a:t>
            </a:r>
            <a:endParaRPr lang="en-US" sz="80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Working with large data sets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910404"/>
            <a:ext cx="7772400" cy="2684034"/>
          </a:xfrm>
        </p:spPr>
        <p:txBody>
          <a:bodyPr/>
          <a:lstStyle/>
          <a:p>
            <a:r>
              <a:rPr lang="en-US" dirty="0" smtClean="0"/>
              <a:t>Useful algorithms:</a:t>
            </a:r>
          </a:p>
          <a:p>
            <a:pPr lvl="1"/>
            <a:r>
              <a:rPr lang="en-US" dirty="0" smtClean="0"/>
              <a:t>How does YouTube recommend movies to you?</a:t>
            </a:r>
          </a:p>
          <a:p>
            <a:pPr lvl="1"/>
            <a:r>
              <a:rPr lang="en-US" dirty="0" smtClean="0"/>
              <a:t>How does Google find the relevant pages for your search?</a:t>
            </a:r>
          </a:p>
          <a:p>
            <a:pPr lvl="1"/>
            <a:r>
              <a:rPr lang="en-US" dirty="0" smtClean="0"/>
              <a:t>How does Goggle recognize images?</a:t>
            </a:r>
          </a:p>
          <a:p>
            <a:pPr lvl="1"/>
            <a:r>
              <a:rPr lang="en-US" dirty="0" smtClean="0"/>
              <a:t>How can you (automatically) tell which emails are spam?</a:t>
            </a:r>
          </a:p>
          <a:p>
            <a:pPr lvl="1"/>
            <a:r>
              <a:rPr lang="en-US" dirty="0" smtClean="0"/>
              <a:t>How does Facebook find out who your friends might be?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37</a:t>
            </a:fld>
            <a:endParaRPr lang="en-GB"/>
          </a:p>
        </p:txBody>
      </p:sp>
      <p:pic>
        <p:nvPicPr>
          <p:cNvPr id="6" name="Picture 5" descr="view-co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65811" y="1916827"/>
            <a:ext cx="4327188" cy="1579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7882192" y="2662518"/>
            <a:ext cx="1704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Source: Baluja et al., WWW 2008</a:t>
            </a:r>
            <a:endParaRPr lang="en-US" sz="800"/>
          </a:p>
        </p:txBody>
      </p:sp>
      <p:pic>
        <p:nvPicPr>
          <p:cNvPr id="18" name="Picture 17" descr="1105841711.LGL.2D.1024x1024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8164" y="1996486"/>
            <a:ext cx="3000935" cy="15899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52169" y="3551463"/>
            <a:ext cx="16495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mtClean="0"/>
              <a:t>http://www.opte.org/maps/</a:t>
            </a:r>
            <a:endParaRPr lang="en-US" sz="80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Interacting with the cloud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3638550"/>
            <a:ext cx="7772400" cy="2914650"/>
          </a:xfrm>
        </p:spPr>
        <p:txBody>
          <a:bodyPr/>
          <a:lstStyle/>
          <a:p>
            <a:r>
              <a:rPr lang="en-US" dirty="0" smtClean="0"/>
              <a:t>How do users interact with the cloud?</a:t>
            </a:r>
          </a:p>
          <a:p>
            <a:pPr lvl="1"/>
            <a:r>
              <a:rPr lang="en-US" dirty="0" smtClean="0"/>
              <a:t>Internet and web protocols: TCP, DNS, HTTP...</a:t>
            </a:r>
          </a:p>
          <a:p>
            <a:pPr lvl="1"/>
            <a:r>
              <a:rPr lang="en-US" dirty="0" smtClean="0"/>
              <a:t>How to build a web server; Java servlets</a:t>
            </a:r>
          </a:p>
          <a:p>
            <a:pPr lvl="1"/>
            <a:r>
              <a:rPr lang="en-US" dirty="0" smtClean="0"/>
              <a:t>Dynamic content: Ajax, </a:t>
            </a:r>
            <a:r>
              <a:rPr lang="en-US" dirty="0" err="1" smtClean="0"/>
              <a:t>Node.js</a:t>
            </a:r>
            <a:r>
              <a:rPr lang="en-US" dirty="0" smtClean="0"/>
              <a:t>; "Web 2.0”</a:t>
            </a:r>
          </a:p>
          <a:p>
            <a:r>
              <a:rPr lang="en-US" dirty="0" smtClean="0"/>
              <a:t>How are cloud services </a:t>
            </a:r>
            <a:r>
              <a:rPr lang="en-US" smtClean="0"/>
              <a:t>interconnected?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38</a:t>
            </a:fld>
            <a:endParaRPr lang="en-GB"/>
          </a:p>
        </p:txBody>
      </p:sp>
      <p:grpSp>
        <p:nvGrpSpPr>
          <p:cNvPr id="179" name="Group 178"/>
          <p:cNvGrpSpPr/>
          <p:nvPr/>
        </p:nvGrpSpPr>
        <p:grpSpPr>
          <a:xfrm>
            <a:off x="2039218" y="1461054"/>
            <a:ext cx="5476008" cy="1924614"/>
            <a:chOff x="1629642" y="1384854"/>
            <a:chExt cx="6744194" cy="2370334"/>
          </a:xfrm>
        </p:grpSpPr>
        <p:cxnSp>
          <p:nvCxnSpPr>
            <p:cNvPr id="6" name="Straight Connector 5"/>
            <p:cNvCxnSpPr/>
            <p:nvPr/>
          </p:nvCxnSpPr>
          <p:spPr bwMode="auto">
            <a:xfrm rot="16200000" flipH="1">
              <a:off x="5957784" y="2795814"/>
              <a:ext cx="283028" cy="1624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 rot="5400000" flipH="1" flipV="1">
              <a:off x="4850790" y="3047023"/>
              <a:ext cx="262932" cy="4705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 bwMode="auto">
            <a:xfrm>
              <a:off x="6457427" y="2132884"/>
              <a:ext cx="1330674" cy="305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9" name="TextBox 8"/>
            <p:cNvSpPr txBox="1"/>
            <p:nvPr/>
          </p:nvSpPr>
          <p:spPr>
            <a:xfrm>
              <a:off x="1629642" y="2810189"/>
              <a:ext cx="10264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Server in</a:t>
              </a:r>
              <a:br>
                <a:rPr lang="en-US" sz="1200" dirty="0" smtClean="0"/>
              </a:br>
              <a:r>
                <a:rPr lang="en-US" sz="1200" dirty="0" smtClean="0"/>
                <a:t>California</a:t>
              </a:r>
              <a:endParaRPr lang="en-US" sz="1200" dirty="0"/>
            </a:p>
          </p:txBody>
        </p:sp>
        <p:sp>
          <p:nvSpPr>
            <p:cNvPr id="10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2757177" y="1945886"/>
              <a:ext cx="1295267" cy="86810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052625" y="2208961"/>
              <a:ext cx="73609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Google</a:t>
              </a:r>
              <a:endParaRPr lang="en-US" sz="1400"/>
            </a:p>
          </p:txBody>
        </p:sp>
        <p:sp>
          <p:nvSpPr>
            <p:cNvPr id="12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4356541" y="1384854"/>
              <a:ext cx="1295267" cy="86810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3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5875517" y="2019576"/>
              <a:ext cx="1295267" cy="86810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4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3545974" y="2825119"/>
              <a:ext cx="1295267" cy="86810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5" name="Cloud"/>
            <p:cNvSpPr>
              <a:spLocks noChangeAspect="1" noEditPoints="1" noChangeArrowheads="1"/>
            </p:cNvSpPr>
            <p:nvPr/>
          </p:nvSpPr>
          <p:spPr bwMode="auto">
            <a:xfrm rot="268469">
              <a:off x="5095094" y="2887084"/>
              <a:ext cx="1295267" cy="868104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noFill/>
              <a:miter lim="800000"/>
              <a:headEnd/>
              <a:tailEnd/>
            </a:ln>
            <a:effectLst>
              <a:outerShdw blurRad="50800" dist="508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itchFamily="2" charset="2"/>
                <a:buNone/>
                <a:defRPr/>
              </a:pPr>
              <a:endParaRPr lang="en-US">
                <a:cs typeface="+mn-c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86656" y="2287673"/>
              <a:ext cx="615248" cy="379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UCL</a:t>
              </a:r>
              <a:endParaRPr lang="en-US" sz="14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96669" y="1656302"/>
              <a:ext cx="843396" cy="379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Belnet</a:t>
              </a:r>
              <a:endParaRPr lang="en-US" sz="14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44971" y="3083168"/>
              <a:ext cx="918957" cy="379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Level 3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77713" y="3275761"/>
              <a:ext cx="1171814" cy="379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Belgacom</a:t>
              </a:r>
              <a:endParaRPr lang="en-US" sz="1400" dirty="0"/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rot="5400000">
              <a:off x="2468733" y="2104986"/>
              <a:ext cx="75948" cy="6109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 flipH="1" flipV="1">
              <a:off x="2932775" y="1970566"/>
              <a:ext cx="281354" cy="52251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>
              <a:off x="3328293" y="2053257"/>
              <a:ext cx="633218" cy="10281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5400000" flipH="1" flipV="1">
              <a:off x="3554553" y="2281672"/>
              <a:ext cx="532562" cy="28135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5400000" flipH="1" flipV="1">
              <a:off x="4078742" y="1839545"/>
              <a:ext cx="199292" cy="43375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>
              <a:off x="4401806" y="1925934"/>
              <a:ext cx="562708" cy="29140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flipV="1">
              <a:off x="4944417" y="1907548"/>
              <a:ext cx="739373" cy="3097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6200000" flipH="1">
              <a:off x="5628524" y="1962814"/>
              <a:ext cx="373464" cy="26293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16200000" flipH="1">
              <a:off x="5755142" y="2472591"/>
              <a:ext cx="453851" cy="7201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5969349" y="2191630"/>
              <a:ext cx="490397" cy="759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5400000">
              <a:off x="5886412" y="2744230"/>
              <a:ext cx="19788" cy="56843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flipH="1">
              <a:off x="5217555" y="3038340"/>
              <a:ext cx="394534" cy="11251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6200000" flipH="1">
              <a:off x="4368041" y="3034872"/>
              <a:ext cx="573454" cy="18437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5400000">
              <a:off x="4067679" y="2516135"/>
              <a:ext cx="163464" cy="83000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5400000" flipH="1">
              <a:off x="3544504" y="2824283"/>
              <a:ext cx="324898" cy="5359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16200000" flipH="1">
              <a:off x="3088111" y="2096584"/>
              <a:ext cx="316130" cy="86796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6" name="Group 235"/>
            <p:cNvGrpSpPr>
              <a:grpSpLocks/>
            </p:cNvGrpSpPr>
            <p:nvPr/>
          </p:nvGrpSpPr>
          <p:grpSpPr bwMode="auto">
            <a:xfrm>
              <a:off x="2701995" y="2309446"/>
              <a:ext cx="220400" cy="125255"/>
              <a:chOff x="1355" y="2644"/>
              <a:chExt cx="257" cy="147"/>
            </a:xfrm>
          </p:grpSpPr>
          <p:sp>
            <p:nvSpPr>
              <p:cNvPr id="37" name="AutoShape 236"/>
              <p:cNvSpPr>
                <a:spLocks noChangeArrowheads="1"/>
              </p:cNvSpPr>
              <p:nvPr/>
            </p:nvSpPr>
            <p:spPr bwMode="auto">
              <a:xfrm>
                <a:off x="1356" y="2644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Oval 237"/>
              <p:cNvSpPr>
                <a:spLocks noChangeArrowheads="1"/>
              </p:cNvSpPr>
              <p:nvPr/>
            </p:nvSpPr>
            <p:spPr bwMode="auto">
              <a:xfrm>
                <a:off x="1355" y="2644"/>
                <a:ext cx="257" cy="74"/>
              </a:xfrm>
              <a:prstGeom prst="ellipse">
                <a:avLst/>
              </a:prstGeom>
              <a:solidFill>
                <a:srgbClr val="00C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39" name="Group 238"/>
              <p:cNvGrpSpPr>
                <a:grpSpLocks/>
              </p:cNvGrpSpPr>
              <p:nvPr/>
            </p:nvGrpSpPr>
            <p:grpSpPr bwMode="auto">
              <a:xfrm>
                <a:off x="1395" y="2645"/>
                <a:ext cx="166" cy="52"/>
                <a:chOff x="2242" y="2225"/>
                <a:chExt cx="626" cy="249"/>
              </a:xfrm>
            </p:grpSpPr>
            <p:sp>
              <p:nvSpPr>
                <p:cNvPr id="40" name="Freeform 239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240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241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242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" name="Group 235"/>
            <p:cNvGrpSpPr>
              <a:grpSpLocks/>
            </p:cNvGrpSpPr>
            <p:nvPr/>
          </p:nvGrpSpPr>
          <p:grpSpPr bwMode="auto">
            <a:xfrm>
              <a:off x="3224509" y="2028092"/>
              <a:ext cx="220400" cy="125255"/>
              <a:chOff x="1355" y="2644"/>
              <a:chExt cx="257" cy="147"/>
            </a:xfrm>
          </p:grpSpPr>
          <p:sp>
            <p:nvSpPr>
              <p:cNvPr id="45" name="AutoShape 236"/>
              <p:cNvSpPr>
                <a:spLocks noChangeArrowheads="1"/>
              </p:cNvSpPr>
              <p:nvPr/>
            </p:nvSpPr>
            <p:spPr bwMode="auto">
              <a:xfrm>
                <a:off x="1356" y="2644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Oval 237"/>
              <p:cNvSpPr>
                <a:spLocks noChangeArrowheads="1"/>
              </p:cNvSpPr>
              <p:nvPr/>
            </p:nvSpPr>
            <p:spPr bwMode="auto">
              <a:xfrm>
                <a:off x="1355" y="2644"/>
                <a:ext cx="257" cy="74"/>
              </a:xfrm>
              <a:prstGeom prst="ellipse">
                <a:avLst/>
              </a:prstGeom>
              <a:solidFill>
                <a:srgbClr val="00C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47" name="Group 238"/>
              <p:cNvGrpSpPr>
                <a:grpSpLocks/>
              </p:cNvGrpSpPr>
              <p:nvPr/>
            </p:nvGrpSpPr>
            <p:grpSpPr bwMode="auto">
              <a:xfrm>
                <a:off x="1395" y="2645"/>
                <a:ext cx="166" cy="52"/>
                <a:chOff x="2242" y="2225"/>
                <a:chExt cx="626" cy="249"/>
              </a:xfrm>
            </p:grpSpPr>
            <p:sp>
              <p:nvSpPr>
                <p:cNvPr id="48" name="Freeform 239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49" name="Freeform 240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0" name="Freeform 241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1" name="Freeform 242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52" name="Group 83"/>
            <p:cNvGrpSpPr>
              <a:grpSpLocks/>
            </p:cNvGrpSpPr>
            <p:nvPr/>
          </p:nvGrpSpPr>
          <p:grpSpPr bwMode="auto">
            <a:xfrm>
              <a:off x="3791630" y="2058238"/>
              <a:ext cx="339762" cy="194338"/>
              <a:chOff x="2423" y="2253"/>
              <a:chExt cx="257" cy="147"/>
            </a:xfrm>
          </p:grpSpPr>
          <p:sp>
            <p:nvSpPr>
              <p:cNvPr id="53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55" name="Group 86"/>
              <p:cNvGrpSpPr>
                <a:grpSpLocks/>
              </p:cNvGrpSpPr>
              <p:nvPr/>
            </p:nvGrpSpPr>
            <p:grpSpPr bwMode="auto">
              <a:xfrm>
                <a:off x="2463" y="2254"/>
                <a:ext cx="166" cy="52"/>
                <a:chOff x="2242" y="2225"/>
                <a:chExt cx="626" cy="249"/>
              </a:xfrm>
            </p:grpSpPr>
            <p:sp>
              <p:nvSpPr>
                <p:cNvPr id="56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0" name="Group 83"/>
            <p:cNvGrpSpPr>
              <a:grpSpLocks/>
            </p:cNvGrpSpPr>
            <p:nvPr/>
          </p:nvGrpSpPr>
          <p:grpSpPr bwMode="auto">
            <a:xfrm>
              <a:off x="3510276" y="2590800"/>
              <a:ext cx="339762" cy="194338"/>
              <a:chOff x="2423" y="2253"/>
              <a:chExt cx="257" cy="147"/>
            </a:xfrm>
          </p:grpSpPr>
          <p:sp>
            <p:nvSpPr>
              <p:cNvPr id="61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63" name="Group 86"/>
              <p:cNvGrpSpPr>
                <a:grpSpLocks/>
              </p:cNvGrpSpPr>
              <p:nvPr/>
            </p:nvGrpSpPr>
            <p:grpSpPr bwMode="auto">
              <a:xfrm>
                <a:off x="2463" y="2254"/>
                <a:ext cx="166" cy="52"/>
                <a:chOff x="2242" y="2225"/>
                <a:chExt cx="626" cy="249"/>
              </a:xfrm>
            </p:grpSpPr>
            <p:sp>
              <p:nvSpPr>
                <p:cNvPr id="64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68" name="Group 83"/>
            <p:cNvGrpSpPr>
              <a:grpSpLocks/>
            </p:cNvGrpSpPr>
            <p:nvPr/>
          </p:nvGrpSpPr>
          <p:grpSpPr bwMode="auto">
            <a:xfrm>
              <a:off x="3563868" y="2915698"/>
              <a:ext cx="339762" cy="194338"/>
              <a:chOff x="2423" y="2253"/>
              <a:chExt cx="257" cy="147"/>
            </a:xfrm>
          </p:grpSpPr>
          <p:sp>
            <p:nvSpPr>
              <p:cNvPr id="69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1" name="Group 86"/>
              <p:cNvGrpSpPr>
                <a:grpSpLocks/>
              </p:cNvGrpSpPr>
              <p:nvPr/>
            </p:nvGrpSpPr>
            <p:grpSpPr bwMode="auto">
              <a:xfrm>
                <a:off x="2447" y="2254"/>
                <a:ext cx="166" cy="52"/>
                <a:chOff x="2242" y="2225"/>
                <a:chExt cx="626" cy="249"/>
              </a:xfrm>
            </p:grpSpPr>
            <p:sp>
              <p:nvSpPr>
                <p:cNvPr id="72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76" name="Group 83"/>
            <p:cNvGrpSpPr>
              <a:grpSpLocks/>
            </p:cNvGrpSpPr>
            <p:nvPr/>
          </p:nvGrpSpPr>
          <p:grpSpPr bwMode="auto">
            <a:xfrm>
              <a:off x="4577076" y="3315958"/>
              <a:ext cx="339762" cy="194338"/>
              <a:chOff x="2423" y="2253"/>
              <a:chExt cx="257" cy="147"/>
            </a:xfrm>
          </p:grpSpPr>
          <p:sp>
            <p:nvSpPr>
              <p:cNvPr id="77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8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79" name="Group 86"/>
              <p:cNvGrpSpPr>
                <a:grpSpLocks/>
              </p:cNvGrpSpPr>
              <p:nvPr/>
            </p:nvGrpSpPr>
            <p:grpSpPr bwMode="auto">
              <a:xfrm>
                <a:off x="2449" y="2254"/>
                <a:ext cx="166" cy="52"/>
                <a:chOff x="2242" y="2225"/>
                <a:chExt cx="626" cy="249"/>
              </a:xfrm>
            </p:grpSpPr>
            <p:sp>
              <p:nvSpPr>
                <p:cNvPr id="80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4" name="Group 83"/>
            <p:cNvGrpSpPr>
              <a:grpSpLocks/>
            </p:cNvGrpSpPr>
            <p:nvPr/>
          </p:nvGrpSpPr>
          <p:grpSpPr bwMode="auto">
            <a:xfrm>
              <a:off x="5047674" y="3053026"/>
              <a:ext cx="339762" cy="194338"/>
              <a:chOff x="2423" y="2253"/>
              <a:chExt cx="257" cy="147"/>
            </a:xfrm>
          </p:grpSpPr>
          <p:sp>
            <p:nvSpPr>
              <p:cNvPr id="85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86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87" name="Group 86"/>
              <p:cNvGrpSpPr>
                <a:grpSpLocks/>
              </p:cNvGrpSpPr>
              <p:nvPr/>
            </p:nvGrpSpPr>
            <p:grpSpPr bwMode="auto">
              <a:xfrm>
                <a:off x="2451" y="2254"/>
                <a:ext cx="166" cy="52"/>
                <a:chOff x="2242" y="2225"/>
                <a:chExt cx="626" cy="249"/>
              </a:xfrm>
            </p:grpSpPr>
            <p:sp>
              <p:nvSpPr>
                <p:cNvPr id="88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89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92" name="Group 235"/>
            <p:cNvGrpSpPr>
              <a:grpSpLocks/>
            </p:cNvGrpSpPr>
            <p:nvPr/>
          </p:nvGrpSpPr>
          <p:grpSpPr bwMode="auto">
            <a:xfrm>
              <a:off x="5577498" y="3014506"/>
              <a:ext cx="220400" cy="125255"/>
              <a:chOff x="1355" y="2644"/>
              <a:chExt cx="257" cy="147"/>
            </a:xfrm>
          </p:grpSpPr>
          <p:sp>
            <p:nvSpPr>
              <p:cNvPr id="93" name="AutoShape 236"/>
              <p:cNvSpPr>
                <a:spLocks noChangeArrowheads="1"/>
              </p:cNvSpPr>
              <p:nvPr/>
            </p:nvSpPr>
            <p:spPr bwMode="auto">
              <a:xfrm>
                <a:off x="1356" y="2644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4" name="Oval 237"/>
              <p:cNvSpPr>
                <a:spLocks noChangeArrowheads="1"/>
              </p:cNvSpPr>
              <p:nvPr/>
            </p:nvSpPr>
            <p:spPr bwMode="auto">
              <a:xfrm>
                <a:off x="1355" y="2644"/>
                <a:ext cx="257" cy="74"/>
              </a:xfrm>
              <a:prstGeom prst="ellipse">
                <a:avLst/>
              </a:prstGeom>
              <a:solidFill>
                <a:srgbClr val="00C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95" name="Group 238"/>
              <p:cNvGrpSpPr>
                <a:grpSpLocks/>
              </p:cNvGrpSpPr>
              <p:nvPr/>
            </p:nvGrpSpPr>
            <p:grpSpPr bwMode="auto">
              <a:xfrm>
                <a:off x="1393" y="2645"/>
                <a:ext cx="166" cy="52"/>
                <a:chOff x="2242" y="2225"/>
                <a:chExt cx="626" cy="249"/>
              </a:xfrm>
            </p:grpSpPr>
            <p:sp>
              <p:nvSpPr>
                <p:cNvPr id="96" name="Freeform 239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240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8" name="Freeform 241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242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0" name="Group 83"/>
            <p:cNvGrpSpPr>
              <a:grpSpLocks/>
            </p:cNvGrpSpPr>
            <p:nvPr/>
          </p:nvGrpSpPr>
          <p:grpSpPr bwMode="auto">
            <a:xfrm>
              <a:off x="6010641" y="2920722"/>
              <a:ext cx="339762" cy="194338"/>
              <a:chOff x="2423" y="2253"/>
              <a:chExt cx="257" cy="147"/>
            </a:xfrm>
          </p:grpSpPr>
          <p:sp>
            <p:nvSpPr>
              <p:cNvPr id="101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02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03" name="Group 86"/>
              <p:cNvGrpSpPr>
                <a:grpSpLocks/>
              </p:cNvGrpSpPr>
              <p:nvPr/>
            </p:nvGrpSpPr>
            <p:grpSpPr bwMode="auto">
              <a:xfrm>
                <a:off x="2453" y="2254"/>
                <a:ext cx="166" cy="52"/>
                <a:chOff x="2242" y="2225"/>
                <a:chExt cx="626" cy="249"/>
              </a:xfrm>
            </p:grpSpPr>
            <p:sp>
              <p:nvSpPr>
                <p:cNvPr id="104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8" name="Group 83"/>
            <p:cNvGrpSpPr>
              <a:grpSpLocks/>
            </p:cNvGrpSpPr>
            <p:nvPr/>
          </p:nvGrpSpPr>
          <p:grpSpPr bwMode="auto">
            <a:xfrm>
              <a:off x="5848193" y="2637694"/>
              <a:ext cx="339762" cy="194338"/>
              <a:chOff x="2423" y="2253"/>
              <a:chExt cx="257" cy="147"/>
            </a:xfrm>
          </p:grpSpPr>
          <p:sp>
            <p:nvSpPr>
              <p:cNvPr id="109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0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11" name="Group 86"/>
              <p:cNvGrpSpPr>
                <a:grpSpLocks/>
              </p:cNvGrpSpPr>
              <p:nvPr/>
            </p:nvGrpSpPr>
            <p:grpSpPr bwMode="auto">
              <a:xfrm>
                <a:off x="2455" y="2254"/>
                <a:ext cx="166" cy="52"/>
                <a:chOff x="2242" y="2225"/>
                <a:chExt cx="626" cy="249"/>
              </a:xfrm>
            </p:grpSpPr>
            <p:sp>
              <p:nvSpPr>
                <p:cNvPr id="112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3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4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15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16" name="Group 83"/>
            <p:cNvGrpSpPr>
              <a:grpSpLocks/>
            </p:cNvGrpSpPr>
            <p:nvPr/>
          </p:nvGrpSpPr>
          <p:grpSpPr bwMode="auto">
            <a:xfrm>
              <a:off x="5776180" y="2183843"/>
              <a:ext cx="339762" cy="194338"/>
              <a:chOff x="2423" y="2253"/>
              <a:chExt cx="257" cy="147"/>
            </a:xfrm>
          </p:grpSpPr>
          <p:sp>
            <p:nvSpPr>
              <p:cNvPr id="117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18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19" name="Group 86"/>
              <p:cNvGrpSpPr>
                <a:grpSpLocks/>
              </p:cNvGrpSpPr>
              <p:nvPr/>
            </p:nvGrpSpPr>
            <p:grpSpPr bwMode="auto">
              <a:xfrm>
                <a:off x="2457" y="2254"/>
                <a:ext cx="166" cy="52"/>
                <a:chOff x="2242" y="2225"/>
                <a:chExt cx="626" cy="249"/>
              </a:xfrm>
            </p:grpSpPr>
            <p:sp>
              <p:nvSpPr>
                <p:cNvPr id="120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24" name="Group 235"/>
            <p:cNvGrpSpPr>
              <a:grpSpLocks/>
            </p:cNvGrpSpPr>
            <p:nvPr/>
          </p:nvGrpSpPr>
          <p:grpSpPr bwMode="auto">
            <a:xfrm>
              <a:off x="6349546" y="2128576"/>
              <a:ext cx="220400" cy="125255"/>
              <a:chOff x="1355" y="2644"/>
              <a:chExt cx="257" cy="147"/>
            </a:xfrm>
          </p:grpSpPr>
          <p:sp>
            <p:nvSpPr>
              <p:cNvPr id="125" name="AutoShape 236"/>
              <p:cNvSpPr>
                <a:spLocks noChangeArrowheads="1"/>
              </p:cNvSpPr>
              <p:nvPr/>
            </p:nvSpPr>
            <p:spPr bwMode="auto">
              <a:xfrm>
                <a:off x="1356" y="2644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0066CC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26" name="Oval 237"/>
              <p:cNvSpPr>
                <a:spLocks noChangeArrowheads="1"/>
              </p:cNvSpPr>
              <p:nvPr/>
            </p:nvSpPr>
            <p:spPr bwMode="auto">
              <a:xfrm>
                <a:off x="1355" y="2644"/>
                <a:ext cx="257" cy="74"/>
              </a:xfrm>
              <a:prstGeom prst="ellipse">
                <a:avLst/>
              </a:prstGeom>
              <a:solidFill>
                <a:srgbClr val="00CCFF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27" name="Group 238"/>
              <p:cNvGrpSpPr>
                <a:grpSpLocks/>
              </p:cNvGrpSpPr>
              <p:nvPr/>
            </p:nvGrpSpPr>
            <p:grpSpPr bwMode="auto">
              <a:xfrm>
                <a:off x="1395" y="2645"/>
                <a:ext cx="166" cy="52"/>
                <a:chOff x="2242" y="2225"/>
                <a:chExt cx="626" cy="249"/>
              </a:xfrm>
            </p:grpSpPr>
            <p:sp>
              <p:nvSpPr>
                <p:cNvPr id="128" name="Freeform 239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240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241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242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2" name="Group 83"/>
            <p:cNvGrpSpPr>
              <a:grpSpLocks/>
            </p:cNvGrpSpPr>
            <p:nvPr/>
          </p:nvGrpSpPr>
          <p:grpSpPr bwMode="auto">
            <a:xfrm>
              <a:off x="5513248" y="1810379"/>
              <a:ext cx="339762" cy="194338"/>
              <a:chOff x="2423" y="2253"/>
              <a:chExt cx="257" cy="147"/>
            </a:xfrm>
          </p:grpSpPr>
          <p:sp>
            <p:nvSpPr>
              <p:cNvPr id="133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34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35" name="Group 86"/>
              <p:cNvGrpSpPr>
                <a:grpSpLocks/>
              </p:cNvGrpSpPr>
              <p:nvPr/>
            </p:nvGrpSpPr>
            <p:grpSpPr bwMode="auto">
              <a:xfrm>
                <a:off x="2459" y="2254"/>
                <a:ext cx="166" cy="52"/>
                <a:chOff x="2242" y="2225"/>
                <a:chExt cx="626" cy="249"/>
              </a:xfrm>
            </p:grpSpPr>
            <p:sp>
              <p:nvSpPr>
                <p:cNvPr id="136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7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8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9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40" name="Group 83"/>
            <p:cNvGrpSpPr>
              <a:grpSpLocks/>
            </p:cNvGrpSpPr>
            <p:nvPr/>
          </p:nvGrpSpPr>
          <p:grpSpPr bwMode="auto">
            <a:xfrm>
              <a:off x="4225384" y="1858946"/>
              <a:ext cx="339762" cy="194338"/>
              <a:chOff x="2423" y="2253"/>
              <a:chExt cx="257" cy="147"/>
            </a:xfrm>
          </p:grpSpPr>
          <p:sp>
            <p:nvSpPr>
              <p:cNvPr id="141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42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43" name="Group 86"/>
              <p:cNvGrpSpPr>
                <a:grpSpLocks/>
              </p:cNvGrpSpPr>
              <p:nvPr/>
            </p:nvGrpSpPr>
            <p:grpSpPr bwMode="auto">
              <a:xfrm>
                <a:off x="2461" y="2254"/>
                <a:ext cx="166" cy="52"/>
                <a:chOff x="2242" y="2225"/>
                <a:chExt cx="626" cy="249"/>
              </a:xfrm>
            </p:grpSpPr>
            <p:sp>
              <p:nvSpPr>
                <p:cNvPr id="144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5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6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47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cxnSp>
          <p:nvCxnSpPr>
            <p:cNvPr id="148" name="Straight Connector 147"/>
            <p:cNvCxnSpPr/>
            <p:nvPr/>
          </p:nvCxnSpPr>
          <p:spPr bwMode="auto">
            <a:xfrm flipV="1">
              <a:off x="4560903" y="2217336"/>
              <a:ext cx="403611" cy="54091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9" name="Group 83"/>
            <p:cNvGrpSpPr>
              <a:grpSpLocks/>
            </p:cNvGrpSpPr>
            <p:nvPr/>
          </p:nvGrpSpPr>
          <p:grpSpPr bwMode="auto">
            <a:xfrm>
              <a:off x="4394530" y="2751573"/>
              <a:ext cx="339762" cy="194338"/>
              <a:chOff x="2423" y="2253"/>
              <a:chExt cx="257" cy="147"/>
            </a:xfrm>
          </p:grpSpPr>
          <p:sp>
            <p:nvSpPr>
              <p:cNvPr id="150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1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52" name="Group 86"/>
              <p:cNvGrpSpPr>
                <a:grpSpLocks/>
              </p:cNvGrpSpPr>
              <p:nvPr/>
            </p:nvGrpSpPr>
            <p:grpSpPr bwMode="auto">
              <a:xfrm>
                <a:off x="2463" y="2254"/>
                <a:ext cx="166" cy="52"/>
                <a:chOff x="2242" y="2225"/>
                <a:chExt cx="626" cy="249"/>
              </a:xfrm>
            </p:grpSpPr>
            <p:sp>
              <p:nvSpPr>
                <p:cNvPr id="153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4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5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56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57" name="Group 83"/>
            <p:cNvGrpSpPr>
              <a:grpSpLocks/>
            </p:cNvGrpSpPr>
            <p:nvPr/>
          </p:nvGrpSpPr>
          <p:grpSpPr bwMode="auto">
            <a:xfrm>
              <a:off x="4776368" y="2128576"/>
              <a:ext cx="339762" cy="194338"/>
              <a:chOff x="2423" y="2253"/>
              <a:chExt cx="257" cy="147"/>
            </a:xfrm>
          </p:grpSpPr>
          <p:sp>
            <p:nvSpPr>
              <p:cNvPr id="158" name="AutoShape 84"/>
              <p:cNvSpPr>
                <a:spLocks noChangeArrowheads="1"/>
              </p:cNvSpPr>
              <p:nvPr/>
            </p:nvSpPr>
            <p:spPr bwMode="auto">
              <a:xfrm>
                <a:off x="2424" y="2253"/>
                <a:ext cx="256" cy="147"/>
              </a:xfrm>
              <a:prstGeom prst="can">
                <a:avLst>
                  <a:gd name="adj" fmla="val 50000"/>
                </a:avLst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159" name="Oval 85"/>
              <p:cNvSpPr>
                <a:spLocks noChangeArrowheads="1"/>
              </p:cNvSpPr>
              <p:nvPr/>
            </p:nvSpPr>
            <p:spPr bwMode="auto">
              <a:xfrm>
                <a:off x="2423" y="2253"/>
                <a:ext cx="257" cy="74"/>
              </a:xfrm>
              <a:prstGeom prst="ellipse">
                <a:avLst/>
              </a:prstGeom>
              <a:solidFill>
                <a:srgbClr val="66FF33"/>
              </a:solidFill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160" name="Group 86"/>
              <p:cNvGrpSpPr>
                <a:grpSpLocks/>
              </p:cNvGrpSpPr>
              <p:nvPr/>
            </p:nvGrpSpPr>
            <p:grpSpPr bwMode="auto">
              <a:xfrm>
                <a:off x="2463" y="2254"/>
                <a:ext cx="166" cy="52"/>
                <a:chOff x="2242" y="2225"/>
                <a:chExt cx="626" cy="249"/>
              </a:xfrm>
            </p:grpSpPr>
            <p:sp>
              <p:nvSpPr>
                <p:cNvPr id="161" name="Freeform 87"/>
                <p:cNvSpPr>
                  <a:spLocks/>
                </p:cNvSpPr>
                <p:nvPr/>
              </p:nvSpPr>
              <p:spPr bwMode="auto">
                <a:xfrm>
                  <a:off x="2247" y="2225"/>
                  <a:ext cx="319" cy="114"/>
                </a:xfrm>
                <a:custGeom>
                  <a:avLst/>
                  <a:gdLst/>
                  <a:ahLst/>
                  <a:cxnLst>
                    <a:cxn ang="0">
                      <a:pos x="0" y="18"/>
                    </a:cxn>
                    <a:cxn ang="0">
                      <a:pos x="167" y="86"/>
                    </a:cxn>
                    <a:cxn ang="0">
                      <a:pos x="94" y="110"/>
                    </a:cxn>
                    <a:cxn ang="0">
                      <a:pos x="273" y="114"/>
                    </a:cxn>
                    <a:cxn ang="0">
                      <a:pos x="319" y="38"/>
                    </a:cxn>
                    <a:cxn ang="0">
                      <a:pos x="245" y="62"/>
                    </a:cxn>
                    <a:cxn ang="0">
                      <a:pos x="107" y="0"/>
                    </a:cxn>
                    <a:cxn ang="0">
                      <a:pos x="0" y="18"/>
                    </a:cxn>
                  </a:cxnLst>
                  <a:rect l="0" t="0" r="r" b="b"/>
                  <a:pathLst>
                    <a:path w="319" h="114">
                      <a:moveTo>
                        <a:pt x="0" y="18"/>
                      </a:moveTo>
                      <a:lnTo>
                        <a:pt x="167" y="86"/>
                      </a:lnTo>
                      <a:lnTo>
                        <a:pt x="94" y="110"/>
                      </a:lnTo>
                      <a:lnTo>
                        <a:pt x="273" y="114"/>
                      </a:lnTo>
                      <a:lnTo>
                        <a:pt x="319" y="38"/>
                      </a:lnTo>
                      <a:lnTo>
                        <a:pt x="245" y="62"/>
                      </a:lnTo>
                      <a:lnTo>
                        <a:pt x="107" y="0"/>
                      </a:lnTo>
                      <a:lnTo>
                        <a:pt x="0" y="1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2" name="Freeform 88"/>
                <p:cNvSpPr>
                  <a:spLocks/>
                </p:cNvSpPr>
                <p:nvPr/>
              </p:nvSpPr>
              <p:spPr bwMode="auto">
                <a:xfrm>
                  <a:off x="2539" y="2361"/>
                  <a:ext cx="329" cy="113"/>
                </a:xfrm>
                <a:custGeom>
                  <a:avLst/>
                  <a:gdLst/>
                  <a:ahLst/>
                  <a:cxnLst>
                    <a:cxn ang="0">
                      <a:pos x="0" y="72"/>
                    </a:cxn>
                    <a:cxn ang="0">
                      <a:pos x="19" y="3"/>
                    </a:cxn>
                    <a:cxn ang="0">
                      <a:pos x="213" y="0"/>
                    </a:cxn>
                    <a:cxn ang="0">
                      <a:pos x="144" y="22"/>
                    </a:cxn>
                    <a:cxn ang="0">
                      <a:pos x="329" y="89"/>
                    </a:cxn>
                    <a:cxn ang="0">
                      <a:pos x="224" y="113"/>
                    </a:cxn>
                    <a:cxn ang="0">
                      <a:pos x="70" y="49"/>
                    </a:cxn>
                    <a:cxn ang="0">
                      <a:pos x="0" y="72"/>
                    </a:cxn>
                  </a:cxnLst>
                  <a:rect l="0" t="0" r="r" b="b"/>
                  <a:pathLst>
                    <a:path w="329" h="113">
                      <a:moveTo>
                        <a:pt x="0" y="72"/>
                      </a:moveTo>
                      <a:lnTo>
                        <a:pt x="19" y="3"/>
                      </a:lnTo>
                      <a:lnTo>
                        <a:pt x="213" y="0"/>
                      </a:lnTo>
                      <a:lnTo>
                        <a:pt x="144" y="22"/>
                      </a:lnTo>
                      <a:lnTo>
                        <a:pt x="329" y="89"/>
                      </a:lnTo>
                      <a:lnTo>
                        <a:pt x="224" y="113"/>
                      </a:lnTo>
                      <a:lnTo>
                        <a:pt x="70" y="49"/>
                      </a:lnTo>
                      <a:lnTo>
                        <a:pt x="0" y="7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3" name="Freeform 89"/>
                <p:cNvSpPr>
                  <a:spLocks/>
                </p:cNvSpPr>
                <p:nvPr/>
              </p:nvSpPr>
              <p:spPr bwMode="auto">
                <a:xfrm>
                  <a:off x="2242" y="2354"/>
                  <a:ext cx="287" cy="105"/>
                </a:xfrm>
                <a:custGeom>
                  <a:avLst/>
                  <a:gdLst/>
                  <a:ahLst/>
                  <a:cxnLst>
                    <a:cxn ang="0">
                      <a:pos x="0" y="45"/>
                    </a:cxn>
                    <a:cxn ang="0">
                      <a:pos x="26" y="105"/>
                    </a:cxn>
                    <a:cxn ang="0">
                      <a:pos x="218" y="103"/>
                    </a:cxn>
                    <a:cxn ang="0">
                      <a:pos x="146" y="81"/>
                    </a:cxn>
                    <a:cxn ang="0">
                      <a:pos x="287" y="27"/>
                    </a:cxn>
                    <a:cxn ang="0">
                      <a:pos x="219" y="0"/>
                    </a:cxn>
                    <a:cxn ang="0">
                      <a:pos x="60" y="63"/>
                    </a:cxn>
                    <a:cxn ang="0">
                      <a:pos x="0" y="45"/>
                    </a:cxn>
                  </a:cxnLst>
                  <a:rect l="0" t="0" r="r" b="b"/>
                  <a:pathLst>
                    <a:path w="287" h="105">
                      <a:moveTo>
                        <a:pt x="0" y="45"/>
                      </a:moveTo>
                      <a:lnTo>
                        <a:pt x="26" y="105"/>
                      </a:lnTo>
                      <a:lnTo>
                        <a:pt x="218" y="103"/>
                      </a:lnTo>
                      <a:lnTo>
                        <a:pt x="146" y="81"/>
                      </a:lnTo>
                      <a:lnTo>
                        <a:pt x="287" y="27"/>
                      </a:lnTo>
                      <a:lnTo>
                        <a:pt x="219" y="0"/>
                      </a:lnTo>
                      <a:lnTo>
                        <a:pt x="60" y="63"/>
                      </a:lnTo>
                      <a:lnTo>
                        <a:pt x="0" y="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64" name="Freeform 90"/>
                <p:cNvSpPr>
                  <a:spLocks/>
                </p:cNvSpPr>
                <p:nvPr/>
              </p:nvSpPr>
              <p:spPr bwMode="auto">
                <a:xfrm>
                  <a:off x="2558" y="2244"/>
                  <a:ext cx="291" cy="105"/>
                </a:xfrm>
                <a:custGeom>
                  <a:avLst/>
                  <a:gdLst/>
                  <a:ahLst/>
                  <a:cxnLst>
                    <a:cxn ang="0">
                      <a:pos x="0" y="75"/>
                    </a:cxn>
                    <a:cxn ang="0">
                      <a:pos x="68" y="105"/>
                    </a:cxn>
                    <a:cxn ang="0">
                      <a:pos x="217" y="39"/>
                    </a:cxn>
                    <a:cxn ang="0">
                      <a:pos x="291" y="61"/>
                    </a:cxn>
                    <a:cxn ang="0">
                      <a:pos x="261" y="0"/>
                    </a:cxn>
                    <a:cxn ang="0">
                      <a:pos x="94" y="1"/>
                    </a:cxn>
                    <a:cxn ang="0">
                      <a:pos x="142" y="19"/>
                    </a:cxn>
                    <a:cxn ang="0">
                      <a:pos x="0" y="75"/>
                    </a:cxn>
                  </a:cxnLst>
                  <a:rect l="0" t="0" r="r" b="b"/>
                  <a:pathLst>
                    <a:path w="291" h="105">
                      <a:moveTo>
                        <a:pt x="0" y="75"/>
                      </a:moveTo>
                      <a:lnTo>
                        <a:pt x="68" y="105"/>
                      </a:lnTo>
                      <a:lnTo>
                        <a:pt x="217" y="39"/>
                      </a:lnTo>
                      <a:lnTo>
                        <a:pt x="291" y="61"/>
                      </a:lnTo>
                      <a:lnTo>
                        <a:pt x="261" y="0"/>
                      </a:lnTo>
                      <a:lnTo>
                        <a:pt x="94" y="1"/>
                      </a:lnTo>
                      <a:lnTo>
                        <a:pt x="142" y="19"/>
                      </a:lnTo>
                      <a:lnTo>
                        <a:pt x="0" y="7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65" name="Freeform 164"/>
            <p:cNvSpPr/>
            <p:nvPr/>
          </p:nvSpPr>
          <p:spPr bwMode="auto">
            <a:xfrm>
              <a:off x="2402184" y="1915885"/>
              <a:ext cx="5205046" cy="492369"/>
            </a:xfrm>
            <a:custGeom>
              <a:avLst/>
              <a:gdLst>
                <a:gd name="connsiteX0" fmla="*/ 5335675 w 5335675"/>
                <a:gd name="connsiteY0" fmla="*/ 512466 h 512466"/>
                <a:gd name="connsiteX1" fmla="*/ 5335675 w 5335675"/>
                <a:gd name="connsiteY1" fmla="*/ 512466 h 512466"/>
                <a:gd name="connsiteX2" fmla="*/ 5205046 w 5335675"/>
                <a:gd name="connsiteY2" fmla="*/ 472272 h 512466"/>
                <a:gd name="connsiteX3" fmla="*/ 4109776 w 5335675"/>
                <a:gd name="connsiteY3" fmla="*/ 251209 h 512466"/>
                <a:gd name="connsiteX4" fmla="*/ 3557117 w 5335675"/>
                <a:gd name="connsiteY4" fmla="*/ 371789 h 512466"/>
                <a:gd name="connsiteX5" fmla="*/ 3265714 w 5335675"/>
                <a:gd name="connsiteY5" fmla="*/ 0 h 512466"/>
                <a:gd name="connsiteX6" fmla="*/ 2532185 w 5335675"/>
                <a:gd name="connsiteY6" fmla="*/ 301450 h 512466"/>
                <a:gd name="connsiteX7" fmla="*/ 2049864 w 5335675"/>
                <a:gd name="connsiteY7" fmla="*/ 20096 h 512466"/>
                <a:gd name="connsiteX8" fmla="*/ 1517301 w 5335675"/>
                <a:gd name="connsiteY8" fmla="*/ 261257 h 512466"/>
                <a:gd name="connsiteX9" fmla="*/ 964642 w 5335675"/>
                <a:gd name="connsiteY9" fmla="*/ 160773 h 512466"/>
                <a:gd name="connsiteX10" fmla="*/ 411982 w 5335675"/>
                <a:gd name="connsiteY10" fmla="*/ 452176 h 512466"/>
                <a:gd name="connsiteX11" fmla="*/ 0 w 5335675"/>
                <a:gd name="connsiteY11" fmla="*/ 492369 h 512466"/>
                <a:gd name="connsiteX0" fmla="*/ 5335675 w 5335675"/>
                <a:gd name="connsiteY0" fmla="*/ 512466 h 512466"/>
                <a:gd name="connsiteX1" fmla="*/ 5164853 w 5335675"/>
                <a:gd name="connsiteY1" fmla="*/ 452176 h 512466"/>
                <a:gd name="connsiteX2" fmla="*/ 5205046 w 5335675"/>
                <a:gd name="connsiteY2" fmla="*/ 472272 h 512466"/>
                <a:gd name="connsiteX3" fmla="*/ 4109776 w 5335675"/>
                <a:gd name="connsiteY3" fmla="*/ 251209 h 512466"/>
                <a:gd name="connsiteX4" fmla="*/ 3557117 w 5335675"/>
                <a:gd name="connsiteY4" fmla="*/ 371789 h 512466"/>
                <a:gd name="connsiteX5" fmla="*/ 3265714 w 5335675"/>
                <a:gd name="connsiteY5" fmla="*/ 0 h 512466"/>
                <a:gd name="connsiteX6" fmla="*/ 2532185 w 5335675"/>
                <a:gd name="connsiteY6" fmla="*/ 301450 h 512466"/>
                <a:gd name="connsiteX7" fmla="*/ 2049864 w 5335675"/>
                <a:gd name="connsiteY7" fmla="*/ 20096 h 512466"/>
                <a:gd name="connsiteX8" fmla="*/ 1517301 w 5335675"/>
                <a:gd name="connsiteY8" fmla="*/ 261257 h 512466"/>
                <a:gd name="connsiteX9" fmla="*/ 964642 w 5335675"/>
                <a:gd name="connsiteY9" fmla="*/ 160773 h 512466"/>
                <a:gd name="connsiteX10" fmla="*/ 411982 w 5335675"/>
                <a:gd name="connsiteY10" fmla="*/ 452176 h 512466"/>
                <a:gd name="connsiteX11" fmla="*/ 0 w 5335675"/>
                <a:gd name="connsiteY11" fmla="*/ 492369 h 512466"/>
                <a:gd name="connsiteX0" fmla="*/ 5164853 w 5205046"/>
                <a:gd name="connsiteY0" fmla="*/ 452176 h 492369"/>
                <a:gd name="connsiteX1" fmla="*/ 5205046 w 5205046"/>
                <a:gd name="connsiteY1" fmla="*/ 472272 h 492369"/>
                <a:gd name="connsiteX2" fmla="*/ 4109776 w 5205046"/>
                <a:gd name="connsiteY2" fmla="*/ 251209 h 492369"/>
                <a:gd name="connsiteX3" fmla="*/ 3557117 w 5205046"/>
                <a:gd name="connsiteY3" fmla="*/ 371789 h 492369"/>
                <a:gd name="connsiteX4" fmla="*/ 3265714 w 5205046"/>
                <a:gd name="connsiteY4" fmla="*/ 0 h 492369"/>
                <a:gd name="connsiteX5" fmla="*/ 2532185 w 5205046"/>
                <a:gd name="connsiteY5" fmla="*/ 301450 h 492369"/>
                <a:gd name="connsiteX6" fmla="*/ 2049864 w 5205046"/>
                <a:gd name="connsiteY6" fmla="*/ 20096 h 492369"/>
                <a:gd name="connsiteX7" fmla="*/ 1517301 w 5205046"/>
                <a:gd name="connsiteY7" fmla="*/ 261257 h 492369"/>
                <a:gd name="connsiteX8" fmla="*/ 964642 w 5205046"/>
                <a:gd name="connsiteY8" fmla="*/ 160773 h 492369"/>
                <a:gd name="connsiteX9" fmla="*/ 411982 w 5205046"/>
                <a:gd name="connsiteY9" fmla="*/ 452176 h 492369"/>
                <a:gd name="connsiteX10" fmla="*/ 0 w 5205046"/>
                <a:gd name="connsiteY10" fmla="*/ 492369 h 49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05046" h="492369">
                  <a:moveTo>
                    <a:pt x="5164853" y="452176"/>
                  </a:moveTo>
                  <a:lnTo>
                    <a:pt x="5205046" y="472272"/>
                  </a:lnTo>
                  <a:lnTo>
                    <a:pt x="4109776" y="251209"/>
                  </a:lnTo>
                  <a:lnTo>
                    <a:pt x="3557117" y="371789"/>
                  </a:lnTo>
                  <a:lnTo>
                    <a:pt x="3265714" y="0"/>
                  </a:lnTo>
                  <a:lnTo>
                    <a:pt x="2532185" y="301450"/>
                  </a:lnTo>
                  <a:lnTo>
                    <a:pt x="2049864" y="20096"/>
                  </a:lnTo>
                  <a:lnTo>
                    <a:pt x="1517301" y="261257"/>
                  </a:lnTo>
                  <a:lnTo>
                    <a:pt x="964642" y="160773"/>
                  </a:lnTo>
                  <a:lnTo>
                    <a:pt x="411982" y="452176"/>
                  </a:lnTo>
                  <a:lnTo>
                    <a:pt x="0" y="492369"/>
                  </a:ln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stealth" w="med" len="med"/>
              <a:tailEnd type="stealth" w="med" len="med"/>
            </a:ln>
            <a:effectLst/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6" name="Picture 9" descr="MCj0431576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499124" y="1986872"/>
              <a:ext cx="874712" cy="881062"/>
            </a:xfrm>
            <a:prstGeom prst="rect">
              <a:avLst/>
            </a:prstGeom>
            <a:noFill/>
          </p:spPr>
        </p:pic>
        <p:pic>
          <p:nvPicPr>
            <p:cNvPr id="167" name="Picture 51" descr="MCj04316160000[1]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77858" y="2073064"/>
              <a:ext cx="736519" cy="73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7" name="TextBox 176"/>
            <p:cNvSpPr txBox="1"/>
            <p:nvPr/>
          </p:nvSpPr>
          <p:spPr>
            <a:xfrm>
              <a:off x="7552525" y="2691282"/>
              <a:ext cx="699434" cy="341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smtClean="0"/>
                <a:t>Client</a:t>
              </a:r>
              <a:endParaRPr lang="en-US" sz="1200"/>
            </a:p>
          </p:txBody>
        </p:sp>
      </p:grpSp>
      <p:pic>
        <p:nvPicPr>
          <p:cNvPr id="180" name="Picture 179" descr="screenshot-flick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03726" y="784752"/>
            <a:ext cx="1533525" cy="1067107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813077" y="2728196"/>
            <a:ext cx="133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Servlet container</a:t>
            </a:r>
            <a:endParaRPr lang="en-US" sz="1200"/>
          </a:p>
        </p:txBody>
      </p:sp>
      <p:sp>
        <p:nvSpPr>
          <p:cNvPr id="182" name="Rectangle 181"/>
          <p:cNvSpPr/>
          <p:nvPr/>
        </p:nvSpPr>
        <p:spPr bwMode="auto">
          <a:xfrm>
            <a:off x="946545" y="1924050"/>
            <a:ext cx="1085890" cy="763059"/>
          </a:xfrm>
          <a:prstGeom prst="rect">
            <a:avLst/>
          </a:prstGeom>
          <a:solidFill>
            <a:srgbClr val="66FFFF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ectangle 182"/>
          <p:cNvSpPr/>
          <p:nvPr/>
        </p:nvSpPr>
        <p:spPr bwMode="auto">
          <a:xfrm>
            <a:off x="1005241" y="1965138"/>
            <a:ext cx="686790" cy="20543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800" smtClean="0"/>
              <a:t>Servlet</a:t>
            </a:r>
            <a:endParaRPr lang="en-US" sz="800"/>
          </a:p>
        </p:txBody>
      </p:sp>
      <p:sp>
        <p:nvSpPr>
          <p:cNvPr id="184" name="Rectangle 183"/>
          <p:cNvSpPr/>
          <p:nvPr/>
        </p:nvSpPr>
        <p:spPr bwMode="auto">
          <a:xfrm>
            <a:off x="1008175" y="2208730"/>
            <a:ext cx="683550" cy="20543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800" smtClean="0"/>
              <a:t>Servlet</a:t>
            </a:r>
            <a:endParaRPr lang="en-US" sz="800"/>
          </a:p>
        </p:txBody>
      </p:sp>
      <p:sp>
        <p:nvSpPr>
          <p:cNvPr id="185" name="Can 184"/>
          <p:cNvSpPr/>
          <p:nvPr/>
        </p:nvSpPr>
        <p:spPr bwMode="auto">
          <a:xfrm>
            <a:off x="283271" y="2211664"/>
            <a:ext cx="381529" cy="487183"/>
          </a:xfrm>
          <a:prstGeom prst="can">
            <a:avLst/>
          </a:prstGeom>
          <a:solidFill>
            <a:srgbClr val="33CC33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 bwMode="auto">
          <a:xfrm>
            <a:off x="350772" y="2525692"/>
            <a:ext cx="179026" cy="10271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7" name="Rectangle 186"/>
          <p:cNvSpPr/>
          <p:nvPr/>
        </p:nvSpPr>
        <p:spPr bwMode="auto">
          <a:xfrm>
            <a:off x="430012" y="2399494"/>
            <a:ext cx="179026" cy="10271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8" name="Rectangle 187"/>
          <p:cNvSpPr/>
          <p:nvPr/>
        </p:nvSpPr>
        <p:spPr bwMode="auto">
          <a:xfrm>
            <a:off x="397729" y="2461126"/>
            <a:ext cx="179026" cy="102719"/>
          </a:xfrm>
          <a:prstGeom prst="rect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89" name="Right Arrow 188"/>
          <p:cNvSpPr/>
          <p:nvPr/>
        </p:nvSpPr>
        <p:spPr bwMode="auto">
          <a:xfrm rot="20141462">
            <a:off x="705889" y="2334928"/>
            <a:ext cx="205439" cy="140872"/>
          </a:xfrm>
          <a:prstGeom prst="rightArrow">
            <a:avLst/>
          </a:prstGeom>
          <a:solidFill>
            <a:srgbClr val="FF66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ight Arrow 189"/>
          <p:cNvSpPr/>
          <p:nvPr/>
        </p:nvSpPr>
        <p:spPr bwMode="auto">
          <a:xfrm rot="9000000">
            <a:off x="697083" y="2108945"/>
            <a:ext cx="205439" cy="140872"/>
          </a:xfrm>
          <a:prstGeom prst="rightArrow">
            <a:avLst/>
          </a:prstGeom>
          <a:solidFill>
            <a:srgbClr val="FF66CC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 bwMode="auto">
          <a:xfrm rot="16200000">
            <a:off x="1511132" y="2174346"/>
            <a:ext cx="701427" cy="253661"/>
          </a:xfrm>
          <a:prstGeom prst="rect">
            <a:avLst/>
          </a:prstGeom>
          <a:solidFill>
            <a:srgbClr val="FFC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1200" smtClean="0"/>
              <a:t>HTTP</a:t>
            </a:r>
            <a:endParaRPr lang="en-US" sz="1200"/>
          </a:p>
        </p:txBody>
      </p:sp>
      <p:cxnSp>
        <p:nvCxnSpPr>
          <p:cNvPr id="198" name="Straight Connector 197"/>
          <p:cNvCxnSpPr/>
          <p:nvPr/>
        </p:nvCxnSpPr>
        <p:spPr bwMode="auto">
          <a:xfrm rot="10800000">
            <a:off x="2043954" y="1936376"/>
            <a:ext cx="197223" cy="14343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0" name="Straight Connector 199"/>
          <p:cNvCxnSpPr/>
          <p:nvPr/>
        </p:nvCxnSpPr>
        <p:spPr bwMode="auto">
          <a:xfrm rot="5400000">
            <a:off x="2030506" y="2469776"/>
            <a:ext cx="233082" cy="2241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03" name="Straight Connector 202"/>
          <p:cNvCxnSpPr/>
          <p:nvPr/>
        </p:nvCxnSpPr>
        <p:spPr bwMode="auto">
          <a:xfrm rot="5400000" flipH="1" flipV="1">
            <a:off x="6589062" y="1335745"/>
            <a:ext cx="1371599" cy="27790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5" name="Straight Connector 204"/>
          <p:cNvCxnSpPr/>
          <p:nvPr/>
        </p:nvCxnSpPr>
        <p:spPr bwMode="auto">
          <a:xfrm flipV="1">
            <a:off x="7413812" y="1828801"/>
            <a:ext cx="1515035" cy="5378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68" name="Footer Placeholder 16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 for </a:t>
            </a:r>
            <a:r>
              <a:rPr lang="en-US" dirty="0" err="1" smtClean="0"/>
              <a:t>Behavioural</a:t>
            </a:r>
            <a:r>
              <a:rPr lang="en-US" dirty="0" smtClean="0"/>
              <a:t> Tracking by Sean Braithwaite (</a:t>
            </a:r>
            <a:r>
              <a:rPr lang="en-US" dirty="0" err="1" smtClean="0"/>
              <a:t>SoundCloud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What, Why, How</a:t>
            </a:r>
          </a:p>
          <a:p>
            <a:pPr lvl="1"/>
            <a:r>
              <a:rPr lang="en-US" dirty="0" smtClean="0"/>
              <a:t>Architectures: validation; transmission; storage…</a:t>
            </a:r>
          </a:p>
          <a:p>
            <a:pPr lvl="1"/>
            <a:r>
              <a:rPr lang="en-US" dirty="0" smtClean="0"/>
              <a:t>Case studies at </a:t>
            </a:r>
            <a:r>
              <a:rPr lang="en-US" dirty="0" err="1" smtClean="0"/>
              <a:t>SoundCloud</a:t>
            </a:r>
            <a:r>
              <a:rPr lang="en-US" dirty="0" smtClean="0"/>
              <a:t> and more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39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264" y="2178421"/>
            <a:ext cx="1502960" cy="150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86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625" y="3724186"/>
            <a:ext cx="2341056" cy="28409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cloud in your pocket and beyond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AAF25D-2282-4A01-B1B7-8122C6628E7D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092" y="1483965"/>
            <a:ext cx="2910862" cy="2183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4568" y="3795533"/>
            <a:ext cx="4984067" cy="25528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2894" y="1654058"/>
            <a:ext cx="3382175" cy="202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topics (time permitting)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Advanced cloud services</a:t>
            </a:r>
          </a:p>
          <a:p>
            <a:pPr lvl="1"/>
            <a:r>
              <a:rPr lang="en-US" dirty="0" smtClean="0"/>
              <a:t>Cloud resource scheduling and allocation</a:t>
            </a:r>
          </a:p>
          <a:p>
            <a:r>
              <a:rPr lang="en-US" dirty="0" smtClean="0"/>
              <a:t>Cloud networks</a:t>
            </a:r>
          </a:p>
          <a:p>
            <a:pPr lvl="1"/>
            <a:r>
              <a:rPr lang="en-US" dirty="0" smtClean="0"/>
              <a:t>Data </a:t>
            </a:r>
            <a:r>
              <a:rPr lang="en-US" smtClean="0"/>
              <a:t>center networking</a:t>
            </a:r>
            <a:endParaRPr lang="en-US" dirty="0" smtClean="0"/>
          </a:p>
          <a:p>
            <a:pPr lvl="1"/>
            <a:r>
              <a:rPr lang="en-US" dirty="0" smtClean="0"/>
              <a:t>Capacity sharing</a:t>
            </a:r>
          </a:p>
          <a:p>
            <a:r>
              <a:rPr lang="en-US" dirty="0" smtClean="0"/>
              <a:t>Cloud research at UCL</a:t>
            </a:r>
          </a:p>
          <a:p>
            <a:pPr lvl="1"/>
            <a:r>
              <a:rPr lang="en-US" dirty="0" smtClean="0"/>
              <a:t>Adaptive distributed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034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41</a:t>
            </a:fld>
            <a:endParaRPr lang="en-GB"/>
          </a:p>
        </p:txBody>
      </p:sp>
      <p:pic>
        <p:nvPicPr>
          <p:cNvPr id="2050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Stay tuned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4" y="5629275"/>
            <a:ext cx="7686675" cy="742950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smtClean="0"/>
              <a:t>Next time you will learn about: </a:t>
            </a:r>
            <a:br>
              <a:rPr lang="en-US" sz="2000" smtClean="0"/>
            </a:br>
            <a:r>
              <a:rPr lang="en-US" sz="2000" b="1" smtClean="0">
                <a:solidFill>
                  <a:srgbClr val="00CC00"/>
                </a:solidFill>
              </a:rPr>
              <a:t>Kinds of clouds; utility computing</a:t>
            </a:r>
            <a:endParaRPr lang="en-US" sz="2000" b="1">
              <a:solidFill>
                <a:srgbClr val="00CC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42</a:t>
            </a:fld>
            <a:endParaRPr lang="en-GB"/>
          </a:p>
        </p:txBody>
      </p:sp>
      <p:pic>
        <p:nvPicPr>
          <p:cNvPr id="7" name="Picture 6" descr="3135455311_60761d8c61_z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77887" y="1497204"/>
            <a:ext cx="5889005" cy="3947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6200000">
            <a:off x="6267818" y="3466680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http://www.flickr.com/photos/10909957@N03/3135455311/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should I care?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6673" y="1519087"/>
            <a:ext cx="8057478" cy="4957015"/>
          </a:xfrm>
        </p:spPr>
        <p:txBody>
          <a:bodyPr/>
          <a:lstStyle/>
          <a:p>
            <a:r>
              <a:rPr lang="en-US" dirty="0" smtClean="0"/>
              <a:t>Understand what’s underneath the Cloud</a:t>
            </a:r>
          </a:p>
          <a:p>
            <a:pPr lvl="1"/>
            <a:r>
              <a:rPr lang="en-US" dirty="0" smtClean="0"/>
              <a:t>How does it work? What are its strengths? Its shortcomings?</a:t>
            </a:r>
          </a:p>
          <a:p>
            <a:pPr lvl="1"/>
            <a:r>
              <a:rPr lang="en-US" dirty="0" smtClean="0"/>
              <a:t>Technologies: virtualization, </a:t>
            </a:r>
            <a:r>
              <a:rPr lang="en-US" dirty="0" err="1" smtClean="0"/>
              <a:t>MapReduce</a:t>
            </a:r>
            <a:r>
              <a:rPr lang="en-US" dirty="0" smtClean="0"/>
              <a:t>, key-value store, </a:t>
            </a:r>
            <a:r>
              <a:rPr lang="en-US" dirty="0" err="1" smtClean="0"/>
              <a:t>NoSQL</a:t>
            </a:r>
            <a:r>
              <a:rPr lang="en-US" dirty="0" smtClean="0"/>
              <a:t>, Ajax, ...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Understand the underlying principles</a:t>
            </a:r>
          </a:p>
          <a:p>
            <a:pPr lvl="1"/>
            <a:r>
              <a:rPr lang="en-US" dirty="0" smtClean="0"/>
              <a:t>How do you build something that is so scalable, robust, etc.?</a:t>
            </a:r>
          </a:p>
          <a:p>
            <a:pPr lvl="1"/>
            <a:r>
              <a:rPr lang="en-US" dirty="0" smtClean="0"/>
              <a:t>Lots of clever algorithms needed - very different environment!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Be able to use the right approach when designing new protocols and web systems</a:t>
            </a:r>
          </a:p>
          <a:p>
            <a:pPr lvl="1"/>
            <a:r>
              <a:rPr lang="en-US" dirty="0" smtClean="0"/>
              <a:t>How would you go about building the next Facebook?</a:t>
            </a:r>
          </a:p>
          <a:p>
            <a:pPr lvl="1"/>
            <a:r>
              <a:rPr lang="en-US" dirty="0" smtClean="0"/>
              <a:t>Need to scale, be efficient, avoid failures, prevent intrusions, ...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should I care? (continued)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339" y="1658938"/>
            <a:ext cx="8315662" cy="4532312"/>
          </a:xfrm>
        </p:spPr>
        <p:txBody>
          <a:bodyPr/>
          <a:lstStyle/>
          <a:p>
            <a:r>
              <a:rPr lang="en-US" dirty="0" smtClean="0"/>
              <a:t>Gain practical experience with cloud technologies</a:t>
            </a:r>
          </a:p>
          <a:p>
            <a:pPr lvl="1"/>
            <a:r>
              <a:rPr lang="en-US" dirty="0" smtClean="0"/>
              <a:t>Often, the best way to understand it is to build one yourself</a:t>
            </a:r>
          </a:p>
          <a:p>
            <a:pPr lvl="1"/>
            <a:r>
              <a:rPr lang="en-US" dirty="0" smtClean="0"/>
              <a:t>In this course, you will build on top of Amazon Web Services and Apache </a:t>
            </a:r>
            <a:r>
              <a:rPr lang="en-US" dirty="0" err="1" smtClean="0"/>
              <a:t>Hadoop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Understand the impact on society</a:t>
            </a:r>
          </a:p>
          <a:p>
            <a:pPr lvl="1"/>
            <a:r>
              <a:rPr lang="en-US" dirty="0" smtClean="0"/>
              <a:t>Vulnerabilities, privacy concerns, data survivability, ...</a:t>
            </a:r>
          </a:p>
          <a:p>
            <a:pPr lvl="1"/>
            <a:r>
              <a:rPr lang="en-US" dirty="0" smtClean="0"/>
              <a:t>Need to understand the current state of the technology!</a:t>
            </a:r>
          </a:p>
          <a:p>
            <a:endParaRPr lang="en-US" dirty="0" smtClean="0"/>
          </a:p>
          <a:p>
            <a:r>
              <a:rPr lang="en-US" dirty="0" smtClean="0"/>
              <a:t>Anticipate what’s possible in the future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4078267792_c9e695ffc9_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8409" y="1870404"/>
            <a:ext cx="5784878" cy="38584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big is the cloud?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F590D-1EE3-4679-BAB2-47D8C4772F51}" type="slidenum">
              <a:rPr lang="en-GB" smtClean="0"/>
              <a:pPr/>
              <a:t>7</a:t>
            </a:fld>
            <a:endParaRPr lang="en-GB"/>
          </a:p>
        </p:txBody>
      </p:sp>
      <p:pic>
        <p:nvPicPr>
          <p:cNvPr id="6" name="Picture 5" descr="google-bill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53393" y="1753496"/>
            <a:ext cx="6342368" cy="4716120"/>
          </a:xfrm>
          <a:prstGeom prst="rect">
            <a:avLst/>
          </a:prstGeom>
        </p:spPr>
      </p:pic>
      <p:pic>
        <p:nvPicPr>
          <p:cNvPr id="9" name="Picture 8" descr="flickr-8bill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92131" y="1408778"/>
            <a:ext cx="5869529" cy="445032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Rectangle 10"/>
          <p:cNvSpPr/>
          <p:nvPr/>
        </p:nvSpPr>
        <p:spPr bwMode="auto">
          <a:xfrm>
            <a:off x="5798372" y="4593515"/>
            <a:ext cx="1161826" cy="225911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3218329" y="5337587"/>
            <a:ext cx="3451411" cy="224118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acebook-1.15billi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8880" y="878502"/>
            <a:ext cx="5970494" cy="4350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4338918" y="2617695"/>
            <a:ext cx="2094156" cy="179294"/>
          </a:xfrm>
          <a:prstGeom prst="rect">
            <a:avLst/>
          </a:prstGeom>
          <a:solidFill>
            <a:srgbClr val="FFFF00">
              <a:alpha val="41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Data-centric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Trend towards </a:t>
            </a:r>
            <a:r>
              <a:rPr lang="en-US" smtClean="0">
                <a:solidFill>
                  <a:srgbClr val="FF9900"/>
                </a:solidFill>
              </a:rPr>
              <a:t>data-centric computing</a:t>
            </a:r>
          </a:p>
          <a:p>
            <a:pPr lvl="1"/>
            <a:r>
              <a:rPr lang="en-US" smtClean="0"/>
              <a:t>Two words: "Big data"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Today’s currency on the Internet is data!</a:t>
            </a:r>
          </a:p>
          <a:p>
            <a:pPr lvl="1"/>
            <a:r>
              <a:rPr lang="en-US" dirty="0" smtClean="0"/>
              <a:t>You “pay” for using Google, </a:t>
            </a:r>
            <a:r>
              <a:rPr lang="en-US" dirty="0" err="1" smtClean="0"/>
              <a:t>Facebook</a:t>
            </a:r>
            <a:r>
              <a:rPr lang="en-US" dirty="0" smtClean="0"/>
              <a:t>, etc. by </a:t>
            </a:r>
            <a:br>
              <a:rPr lang="en-US" dirty="0" smtClean="0"/>
            </a:br>
            <a:r>
              <a:rPr lang="en-US" dirty="0" smtClean="0"/>
              <a:t>letting them record your every action, link, </a:t>
            </a:r>
            <a:br>
              <a:rPr lang="en-US" dirty="0" smtClean="0"/>
            </a:br>
            <a:r>
              <a:rPr lang="en-US" dirty="0" smtClean="0"/>
              <a:t>search, </a:t>
            </a:r>
            <a:r>
              <a:rPr lang="en-US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But data’s value is not just economic:</a:t>
            </a:r>
          </a:p>
          <a:p>
            <a:pPr lvl="1"/>
            <a:r>
              <a:rPr lang="en-US" dirty="0" smtClean="0"/>
              <a:t>It allows us to better answer questions, understand what’s important, validate hypotheses about social interactions</a:t>
            </a:r>
            <a:r>
              <a:rPr lang="en-US" smtClean="0"/>
              <a:t>, …</a:t>
            </a:r>
          </a:p>
          <a:p>
            <a:pPr lvl="1"/>
            <a:r>
              <a:rPr lang="en-US" smtClean="0"/>
              <a:t>Example: Online Social Network research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170" name="Picture 2" descr="C:\Users\zives\AppData\Local\Microsoft\Windows\Temporary Internet Files\Content.IE5\3RSL73X3\MC900300227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3140" y="3395350"/>
            <a:ext cx="1345600" cy="1340854"/>
          </a:xfrm>
          <a:prstGeom prst="rect">
            <a:avLst/>
          </a:prstGeom>
          <a:noFill/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kinds of data might we use?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541929"/>
            <a:ext cx="7772400" cy="4649321"/>
          </a:xfrm>
        </p:spPr>
        <p:txBody>
          <a:bodyPr/>
          <a:lstStyle/>
          <a:p>
            <a:r>
              <a:rPr lang="en-US" dirty="0" smtClean="0"/>
              <a:t>We all know that Google gives good search answers because it has a lot of data…</a:t>
            </a:r>
          </a:p>
          <a:p>
            <a:pPr lvl="1"/>
            <a:r>
              <a:rPr lang="en-US" smtClean="0"/>
              <a:t>… </a:t>
            </a:r>
            <a:r>
              <a:rPr lang="en-US" dirty="0" smtClean="0"/>
              <a:t>but what data</a:t>
            </a:r>
            <a:r>
              <a:rPr lang="en-US" smtClean="0"/>
              <a:t>, precisely</a:t>
            </a:r>
            <a:r>
              <a:rPr lang="en-US" dirty="0" smtClean="0"/>
              <a:t>, can </a:t>
            </a:r>
            <a:r>
              <a:rPr lang="en-US" smtClean="0"/>
              <a:t>it use</a:t>
            </a:r>
            <a:r>
              <a:rPr lang="en-US" dirty="0" smtClean="0"/>
              <a:t>, and </a:t>
            </a:r>
            <a:r>
              <a:rPr lang="en-US" smtClean="0"/>
              <a:t>how?</a:t>
            </a:r>
            <a:endParaRPr lang="en-US" dirty="0" smtClean="0"/>
          </a:p>
          <a:p>
            <a:pPr lvl="1"/>
            <a:r>
              <a:rPr lang="en-US" dirty="0" smtClean="0"/>
              <a:t>Let’s consider…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6731000" y="6229350"/>
            <a:ext cx="19050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0A909AB-E8DF-44BB-8A56-A213DD3335F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 descr="screenshot-data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6970" y="2990626"/>
            <a:ext cx="4638997" cy="327219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 bwMode="auto">
          <a:xfrm flipV="1">
            <a:off x="871369" y="4173967"/>
            <a:ext cx="4249271" cy="32272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 flipV="1">
            <a:off x="5475642" y="4281544"/>
            <a:ext cx="1011219" cy="656216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 flipV="1">
            <a:off x="892885" y="4270786"/>
            <a:ext cx="4227755" cy="64545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V="1">
            <a:off x="5464885" y="4206240"/>
            <a:ext cx="1011219" cy="268941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8" name="Picture 7" descr="number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434" y="4502787"/>
            <a:ext cx="4569749" cy="4026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Université catholique de Louvain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cture">
  <a:themeElements>
    <a:clrScheme name="lecture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lecture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lectur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ctur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ctur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29636</TotalTime>
  <Words>2155</Words>
  <Application>Microsoft Office PowerPoint</Application>
  <PresentationFormat>On-screen Show (4:3)</PresentationFormat>
  <Paragraphs>449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Tahoma</vt:lpstr>
      <vt:lpstr>Times New Roman</vt:lpstr>
      <vt:lpstr>Wingdings</vt:lpstr>
      <vt:lpstr>lecture</vt:lpstr>
      <vt:lpstr>INGI2145: CLOUD COMPUTING (Fall 2014)</vt:lpstr>
      <vt:lpstr>Welcome!</vt:lpstr>
      <vt:lpstr>Have you used 'the cloud' before?</vt:lpstr>
      <vt:lpstr>The cloud in your pocket and beyond</vt:lpstr>
      <vt:lpstr>Why should I care?</vt:lpstr>
      <vt:lpstr>Why should I care? (continued)</vt:lpstr>
      <vt:lpstr>How big is the cloud?</vt:lpstr>
      <vt:lpstr>Data-centric computing</vt:lpstr>
      <vt:lpstr>What kinds of data might we use?</vt:lpstr>
      <vt:lpstr>Is size everything?</vt:lpstr>
      <vt:lpstr>How does it work?</vt:lpstr>
      <vt:lpstr>Models are valuable</vt:lpstr>
      <vt:lpstr>Data-centric computing is pervasive</vt:lpstr>
      <vt:lpstr>What is INGI2145 about?</vt:lpstr>
      <vt:lpstr>Towards understanding a larger trend</vt:lpstr>
      <vt:lpstr>Plan for today</vt:lpstr>
      <vt:lpstr>Course Staff</vt:lpstr>
      <vt:lpstr>Course website</vt:lpstr>
      <vt:lpstr>Language</vt:lpstr>
      <vt:lpstr>Prerequisites</vt:lpstr>
      <vt:lpstr>Course discussion group</vt:lpstr>
      <vt:lpstr>Lectures</vt:lpstr>
      <vt:lpstr>Readings</vt:lpstr>
      <vt:lpstr>Additional readings (optional)</vt:lpstr>
      <vt:lpstr>Lab sessions</vt:lpstr>
      <vt:lpstr>Homework assignments</vt:lpstr>
      <vt:lpstr>The INGI2145 Virtual Machine</vt:lpstr>
      <vt:lpstr>Grading</vt:lpstr>
      <vt:lpstr>Policies: Collaboration</vt:lpstr>
      <vt:lpstr>Policies: Collaboration</vt:lpstr>
      <vt:lpstr>Expected 'payoff'</vt:lpstr>
      <vt:lpstr>A disclaimer…</vt:lpstr>
      <vt:lpstr>Plan for today</vt:lpstr>
      <vt:lpstr>Cloud basics</vt:lpstr>
      <vt:lpstr>Technical challenges</vt:lpstr>
      <vt:lpstr>Programming the cloud</vt:lpstr>
      <vt:lpstr>Working with large data sets </vt:lpstr>
      <vt:lpstr>Interacting with the cloud</vt:lpstr>
      <vt:lpstr>Industry perspective</vt:lpstr>
      <vt:lpstr>Advanced topics (time permitting)</vt:lpstr>
      <vt:lpstr>Any questions?</vt:lpstr>
      <vt:lpstr>Stay tuned</vt:lpstr>
    </vt:vector>
  </TitlesOfParts>
  <Manager>Peter Druschel</Manager>
  <Company>Rice University / Max Planck Institute for Software Systems</Company>
  <LinksUpToDate>false</LinksUpToDate>
  <SharedDoc>false</SharedDoc>
  <HyperlinkBase>http://www.cs.rice.edu/~ahae/</HyperlinkBase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subject>Scalable and Cloud Computing</dc:subject>
  <dc:creator>Marco Canini</dc:creator>
  <cp:keywords>NETS 212</cp:keywords>
  <dc:description>http://www.cis.upenn.edu/~nets212/</dc:description>
  <cp:lastModifiedBy>Marco Canini</cp:lastModifiedBy>
  <cp:revision>4347</cp:revision>
  <dcterms:created xsi:type="dcterms:W3CDTF">1999-05-23T11:18:07Z</dcterms:created>
  <dcterms:modified xsi:type="dcterms:W3CDTF">2014-09-18T11:24:15Z</dcterms:modified>
  <cp:category>Lecture</cp:category>
</cp:coreProperties>
</file>